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notesMasterIdLst>
    <p:notesMasterId r:id="rId19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  <Relationship Id="rId24" Type="http://schemas.openxmlformats.org/officeDocument/2006/relationships/slide" Target="slides/slide18.xml"/>
  <Relationship Id="rId25" Type="http://schemas.openxmlformats.org/officeDocument/2006/relationships/slide" Target="slides/slide19.xml"/>
  <Relationship Id="rId26" Type="http://schemas.openxmlformats.org/officeDocument/2006/relationships/slide" Target="slides/slide20.xml"/>
  <Relationship Id="rId27" Type="http://schemas.openxmlformats.org/officeDocument/2006/relationships/slide" Target="slides/slide21.xml"/>
  <Relationship Id="rId28" Type="http://schemas.openxmlformats.org/officeDocument/2006/relationships/slide" Target="slides/slide22.xml"/>
  <Relationship Id="rId29" Type="http://schemas.openxmlformats.org/officeDocument/2006/relationships/slide" Target="slides/slide23.xml"/>
  <Relationship Id="rId30" Type="http://schemas.openxmlformats.org/officeDocument/2006/relationships/slide" Target="slides/slide24.xml"/>
  <Relationship Id="rId31" Type="http://schemas.openxmlformats.org/officeDocument/2006/relationships/slide" Target="slides/slide25.xml"/>
  <Relationship Id="rId32" Type="http://schemas.openxmlformats.org/officeDocument/2006/relationships/slide" Target="slides/slide26.xml"/>
  <Relationship Id="rId33" Type="http://schemas.openxmlformats.org/officeDocument/2006/relationships/slide" Target="slides/slide27.xml"/>
  <Relationship Id="rId34" Type="http://schemas.openxmlformats.org/officeDocument/2006/relationships/slide" Target="slides/slide28.xml"/>
  <Relationship Id="rId35" Type="http://schemas.openxmlformats.org/officeDocument/2006/relationships/slide" Target="slides/slide29.xml"/>
  <Relationship Id="rId36" Type="http://schemas.openxmlformats.org/officeDocument/2006/relationships/slide" Target="slides/slide30.xml"/>
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/Relationships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30952" y="0"/>
            <a:ext cx="6858000" cy="6858000"/>
          </a:xfrm>
          <a:prstGeom prst="ellipse">
            <a:avLst/>
          </a:prstGeom>
          <a:solidFill>
            <a:srgbClr val="0E7490">
              <a:alpha val="18000"/>
            </a:srgbClr>
          </a:solidFill>
          <a:ln w="12700">
            <a:solidFill>
              <a:srgbClr val="0E7490">
                <a:alpha val="4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55448"/>
            <a:ext cx="6702552" cy="6702552"/>
          </a:xfrm>
          <a:prstGeom prst="ellipse">
            <a:avLst/>
          </a:prstGeom>
          <a:solidFill>
            <a:srgbClr val="1E3A5F">
              <a:alpha val="20000"/>
            </a:srgbClr>
          </a:solidFill>
          <a:ln w="12700">
            <a:solidFill>
              <a:srgbClr val="333333">
                <a:alpha val="4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411480"/>
            <a:ext cx="1371600" cy="13716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32C3B"/>
            </a:solidFill>
            <a:prstDash val="solid"/>
          </a:ln>
        </p:spPr>
      </p:sp>
      <p:pic>
        <p:nvPicPr>
          <p:cNvPr id="5" name="Image 0" descr="/tmp/work/assets/lejiend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8388" y="589788"/>
            <a:ext cx="1014984" cy="10149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2606040"/>
            <a:ext cx="10698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AI INTEGRATION  ·  ENGINEERING UPDATE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731520" y="2971800"/>
            <a:ext cx="1069848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50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Integrate Python with AI LLM</a:t>
            </a:r>
            <a:endParaRPr lang="en-US" sz="5000" dirty="0"/>
          </a:p>
        </p:txBody>
      </p:sp>
      <p:sp>
        <p:nvSpPr>
          <p:cNvPr id="8" name="Text 5"/>
          <p:cNvSpPr/>
          <p:nvPr/>
        </p:nvSpPr>
        <p:spPr>
          <a:xfrm>
            <a:off x="731520" y="4343400"/>
            <a:ext cx="10698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AI-powered file renaming, added to the Simple File Organizer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731520" y="5257800"/>
            <a:ext cx="1559052" cy="512064"/>
          </a:xfrm>
          <a:prstGeom prst="roundRect">
            <a:avLst>
              <a:gd name="adj" fmla="val 17857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31520" y="5257800"/>
            <a:ext cx="1559052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Copy Mode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491740" y="5257800"/>
            <a:ext cx="1943100" cy="512064"/>
          </a:xfrm>
          <a:prstGeom prst="roundRect">
            <a:avLst>
              <a:gd name="adj" fmla="val 17857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491740" y="5257800"/>
            <a:ext cx="19431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AI Renaming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4636008" y="5257800"/>
            <a:ext cx="2423160" cy="512064"/>
          </a:xfrm>
          <a:prstGeom prst="roundRect">
            <a:avLst>
              <a:gd name="adj" fmla="val 17857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636008" y="5257800"/>
            <a:ext cx="242316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Engineering Update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38912"/>
            <a:ext cx="7315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WHAT'S NEW THIS SESSION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731520" y="749808"/>
            <a:ext cx="9144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What's New This Session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920240"/>
            <a:ext cx="502920" cy="502920"/>
          </a:xfrm>
          <a:prstGeom prst="ellipse">
            <a:avLst/>
          </a:prstGeom>
          <a:solidFill>
            <a:srgbClr val="58A6FF">
              <a:alpha val="18000"/>
            </a:srgbClr>
          </a:solidFill>
          <a:ln w="12700">
            <a:solidFill>
              <a:srgbClr val="58A6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9202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58A6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⚙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578608"/>
            <a:ext cx="2395728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AI-Powered Renaming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731520" y="3108960"/>
            <a:ext cx="2395728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Reads file content via OpenRouter</a:t>
            </a:r>
            <a:endParaRPr lang="en-US" sz="1150" dirty="0"/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Text, PDF, DOCX &amp; images supported</a:t>
            </a:r>
            <a:endParaRPr lang="en-US" sz="1150" dirty="0"/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Falls back safely if it fails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355848" y="1920240"/>
            <a:ext cx="502920" cy="502920"/>
          </a:xfrm>
          <a:prstGeom prst="ellipse">
            <a:avLst/>
          </a:prstGeom>
          <a:solidFill>
            <a:srgbClr val="3FB950">
              <a:alpha val="18000"/>
            </a:srgbClr>
          </a:solidFill>
          <a:ln w="12700">
            <a:solidFill>
              <a:srgbClr val="3FB95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355848" y="19202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3FB95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⇄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355848" y="2578608"/>
            <a:ext cx="2395728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Copy Mode by Default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3355848" y="3108960"/>
            <a:ext cx="2395728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Originals always preserved</a:t>
            </a:r>
            <a:endParaRPr lang="en-US" sz="1150" dirty="0"/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Manifest prevents duplicate copies</a:t>
            </a:r>
            <a:endParaRPr lang="en-US" sz="1150" dirty="0"/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Move mode still available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980176" y="1920240"/>
            <a:ext cx="502920" cy="502920"/>
          </a:xfrm>
          <a:prstGeom prst="ellipse">
            <a:avLst/>
          </a:prstGeom>
          <a:solidFill>
            <a:srgbClr val="22D3EE">
              <a:alpha val="18000"/>
            </a:srgbClr>
          </a:solidFill>
          <a:ln w="12700">
            <a:solidFill>
              <a:srgbClr val="22D3E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80176" y="19202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22D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▶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980176" y="2578608"/>
            <a:ext cx="2395728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Purpose + Party Naming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5980176" y="3108960"/>
            <a:ext cx="2395728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Captures what a file is for</a:t>
            </a:r>
            <a:endParaRPr lang="en-US" sz="1150" dirty="0"/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Captures who it's to or from</a:t>
            </a:r>
            <a:endParaRPr lang="en-US" sz="1150" dirty="0"/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Falls back to purpose alone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604504" y="1920240"/>
            <a:ext cx="502920" cy="502920"/>
          </a:xfrm>
          <a:prstGeom prst="ellipse">
            <a:avLst/>
          </a:prstGeom>
          <a:solidFill>
            <a:srgbClr val="F0883E">
              <a:alpha val="18000"/>
            </a:srgbClr>
          </a:solidFill>
          <a:ln w="12700">
            <a:solidFill>
              <a:srgbClr val="F0883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604504" y="19202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0883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✓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604504" y="2578608"/>
            <a:ext cx="2395728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Two Bugs Found &amp; Fixed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8604504" y="3108960"/>
            <a:ext cx="2395728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External destination crash fixed</a:t>
            </a:r>
            <a:endParaRPr lang="en-US" sz="1150" dirty="0"/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Office lock-file noise silenced</a:t>
            </a:r>
            <a:endParaRPr lang="en-US" sz="1150" dirty="0"/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Both caught via a real dry run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731520" y="5349240"/>
            <a:ext cx="10728655" cy="868680"/>
          </a:xfrm>
          <a:prstGeom prst="roundRect">
            <a:avLst>
              <a:gd name="adj" fmla="val 6316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" y="5349240"/>
            <a:ext cx="10180015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Everything above is new this session — the existing extension-based sorting, dry-run mode, and watcher are unchanged.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10774375" y="5760720"/>
            <a:ext cx="685800" cy="6858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32C3B"/>
            </a:solidFill>
            <a:prstDash val="solid"/>
          </a:ln>
        </p:spPr>
      </p:sp>
      <p:pic>
        <p:nvPicPr>
          <p:cNvPr id="23" name="Image 0" descr="/tmp/work/assets/lejiend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3529" y="5849874"/>
            <a:ext cx="507492" cy="50749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74375" y="5760720"/>
            <a:ext cx="685800" cy="6858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32C3B"/>
            </a:solidFill>
            <a:prstDash val="solid"/>
          </a:ln>
        </p:spPr>
      </p:sp>
      <p:pic>
        <p:nvPicPr>
          <p:cNvPr id="3" name="Image 0" descr="/tmp/work/assets/lejiend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3529" y="5849874"/>
            <a:ext cx="507492" cy="5074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438912"/>
            <a:ext cx="7315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SESSION SCOPE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731520" y="749808"/>
            <a:ext cx="69494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Before → What This Session Adds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8351215" y="530352"/>
            <a:ext cx="3108960" cy="457200"/>
          </a:xfrm>
          <a:prstGeom prst="roundRect">
            <a:avLst>
              <a:gd name="adj" fmla="val 50000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552383" y="694944"/>
            <a:ext cx="128016" cy="128016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8" name="Text 5"/>
          <p:cNvSpPr/>
          <p:nvPr/>
        </p:nvSpPr>
        <p:spPr>
          <a:xfrm>
            <a:off x="8790127" y="53035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8B9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 diff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731520" y="1810512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Objective   </a:t>
            </a:r>
            <a:pPr indent="0" marL="0">
              <a:buNone/>
            </a:pPr>
            <a:r>
              <a:rPr lang="en-US" sz="14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See what's unchanged, and everything this session added.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731520" y="2468880"/>
            <a:ext cx="6281928" cy="3017520"/>
          </a:xfrm>
          <a:prstGeom prst="roundRect">
            <a:avLst>
              <a:gd name="adj" fmla="val 1818"/>
            </a:avLst>
          </a:prstGeom>
          <a:solidFill>
            <a:srgbClr val="0D1117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87552" y="2715768"/>
            <a:ext cx="128016" cy="128016"/>
          </a:xfrm>
          <a:prstGeom prst="ellipse">
            <a:avLst/>
          </a:prstGeom>
          <a:solidFill>
            <a:srgbClr val="F85149"/>
          </a:solidFill>
          <a:ln/>
        </p:spPr>
      </p:sp>
      <p:sp>
        <p:nvSpPr>
          <p:cNvPr id="12" name="Shape 9"/>
          <p:cNvSpPr/>
          <p:nvPr/>
        </p:nvSpPr>
        <p:spPr>
          <a:xfrm>
            <a:off x="1207008" y="2715768"/>
            <a:ext cx="128016" cy="128016"/>
          </a:xfrm>
          <a:prstGeom prst="ellipse">
            <a:avLst/>
          </a:prstGeom>
          <a:solidFill>
            <a:srgbClr val="F0883E"/>
          </a:solidFill>
          <a:ln/>
        </p:spPr>
      </p:sp>
      <p:sp>
        <p:nvSpPr>
          <p:cNvPr id="13" name="Shape 10"/>
          <p:cNvSpPr/>
          <p:nvPr/>
        </p:nvSpPr>
        <p:spPr>
          <a:xfrm>
            <a:off x="1426464" y="2715768"/>
            <a:ext cx="128016" cy="128016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14" name="Text 11"/>
          <p:cNvSpPr/>
          <p:nvPr/>
        </p:nvSpPr>
        <p:spPr>
          <a:xfrm>
            <a:off x="3172968" y="2615184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 diff --stat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1078992" y="3035808"/>
            <a:ext cx="5586984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400" b="1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git diff --stat HEAD</a:t>
            </a:r>
            <a:endParaRPr lang="en-US" sz="14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4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organizer_core.py │ +248 -25</a:t>
            </a:r>
            <a:endParaRPr lang="en-US" sz="14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40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settings.json     │ +107 -9</a:t>
            </a:r>
            <a:endParaRPr lang="en-US" sz="14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4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README.md         │ +136 -3</a:t>
            </a:r>
            <a:endParaRPr lang="en-US" sz="14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4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watch.py          │   +5 -3</a:t>
            </a:r>
            <a:endParaRPr lang="en-US" sz="14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4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+3 new files (ai_namer.py + 2 more)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7251192" y="246888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251192" y="2468880"/>
            <a:ext cx="64008" cy="1508760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18" name="Text 15"/>
          <p:cNvSpPr/>
          <p:nvPr/>
        </p:nvSpPr>
        <p:spPr>
          <a:xfrm>
            <a:off x="7525512" y="262432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EXPLAIN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7525512" y="292608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existing organizer already does extension-based sorting, dry-run previews, and a continuous watcher — none of that changed.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7251192" y="416052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251192" y="4160520"/>
            <a:ext cx="64008" cy="1508760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22" name="Text 19"/>
          <p:cNvSpPr/>
          <p:nvPr/>
        </p:nvSpPr>
        <p:spPr>
          <a:xfrm>
            <a:off x="7525512" y="431596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ILLUSTRATION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7525512" y="461772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ai_namer.py</a:t>
            </a:r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now sits alongside </a:t>
            </a:r>
            <a:pPr indent="0" marL="0">
              <a:lnSpc>
                <a:spcPct val="118000"/>
              </a:lnSpc>
              <a:buNone/>
            </a:pPr>
            <a:r>
              <a:rPr lang="en-US" sz="135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organizer_core.py</a:t>
            </a:r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a new module, same shared engine.</a:t>
            </a:r>
            <a:endParaRPr lang="en-US" sz="13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74375" y="5760720"/>
            <a:ext cx="685800" cy="6858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32C3B"/>
            </a:solidFill>
            <a:prstDash val="solid"/>
          </a:ln>
        </p:spPr>
      </p:sp>
      <p:pic>
        <p:nvPicPr>
          <p:cNvPr id="3" name="Image 0" descr="/tmp/work/assets/lejiend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3529" y="5849874"/>
            <a:ext cx="507492" cy="5074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438912"/>
            <a:ext cx="7315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WHY IT MATTERS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731520" y="749808"/>
            <a:ext cx="69494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Why: The Problem and the Goal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8351215" y="530352"/>
            <a:ext cx="3108960" cy="457200"/>
          </a:xfrm>
          <a:prstGeom prst="roundRect">
            <a:avLst>
              <a:gd name="adj" fmla="val 50000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552383" y="694944"/>
            <a:ext cx="128016" cy="128016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8" name="Text 5"/>
          <p:cNvSpPr/>
          <p:nvPr/>
        </p:nvSpPr>
        <p:spPr>
          <a:xfrm>
            <a:off x="8790127" y="53035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8B9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Context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731520" y="1810512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Objective   </a:t>
            </a:r>
            <a:pPr indent="0" marL="0">
              <a:buNone/>
            </a:pPr>
            <a:r>
              <a:rPr lang="en-US" sz="14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See the gap this session's AI integration closes.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731520" y="2468880"/>
            <a:ext cx="6281928" cy="2834640"/>
          </a:xfrm>
          <a:prstGeom prst="roundRect">
            <a:avLst>
              <a:gd name="adj" fmla="val 1935"/>
            </a:avLst>
          </a:prstGeom>
          <a:solidFill>
            <a:srgbClr val="0D1117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87552" y="2715768"/>
            <a:ext cx="128016" cy="128016"/>
          </a:xfrm>
          <a:prstGeom prst="ellipse">
            <a:avLst/>
          </a:prstGeom>
          <a:solidFill>
            <a:srgbClr val="F85149"/>
          </a:solidFill>
          <a:ln/>
        </p:spPr>
      </p:sp>
      <p:sp>
        <p:nvSpPr>
          <p:cNvPr id="12" name="Shape 9"/>
          <p:cNvSpPr/>
          <p:nvPr/>
        </p:nvSpPr>
        <p:spPr>
          <a:xfrm>
            <a:off x="1207008" y="2715768"/>
            <a:ext cx="128016" cy="128016"/>
          </a:xfrm>
          <a:prstGeom prst="ellipse">
            <a:avLst/>
          </a:prstGeom>
          <a:solidFill>
            <a:srgbClr val="F0883E"/>
          </a:solidFill>
          <a:ln/>
        </p:spPr>
      </p:sp>
      <p:sp>
        <p:nvSpPr>
          <p:cNvPr id="13" name="Shape 10"/>
          <p:cNvSpPr/>
          <p:nvPr/>
        </p:nvSpPr>
        <p:spPr>
          <a:xfrm>
            <a:off x="1426464" y="2715768"/>
            <a:ext cx="128016" cy="128016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14" name="Text 11"/>
          <p:cNvSpPr/>
          <p:nvPr/>
        </p:nvSpPr>
        <p:spPr>
          <a:xfrm>
            <a:off x="3172968" y="2615184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Before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1078992" y="3035808"/>
            <a:ext cx="5586984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ls</a:t>
            </a:r>
            <a:endParaRPr lang="en-US" sz="13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IMG_4821.png         download (3).pdf</a:t>
            </a:r>
            <a:endParaRPr lang="en-US" sz="13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Untitled document.docx   notes.txt</a:t>
            </a:r>
            <a:endParaRPr lang="en-US" sz="13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Screen Shot 2026-08-11.png invoice.pdf</a:t>
            </a:r>
            <a:endParaRPr lang="en-US" sz="13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scan0007.pdf              New folder</a:t>
            </a:r>
            <a:endParaRPr lang="en-US" sz="13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report_final_v3.docx      photo.jpg</a:t>
            </a:r>
            <a:endParaRPr lang="en-US" sz="13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350" i="1" dirty="0">
                <a:solidFill>
                  <a:srgbClr val="F851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Meaningless names, zero context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7251192" y="246888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251192" y="2468880"/>
            <a:ext cx="64008" cy="1508760"/>
          </a:xfrm>
          <a:prstGeom prst="rect">
            <a:avLst/>
          </a:prstGeom>
          <a:solidFill>
            <a:srgbClr val="F0883E"/>
          </a:solidFill>
          <a:ln/>
        </p:spPr>
      </p:sp>
      <p:sp>
        <p:nvSpPr>
          <p:cNvPr id="18" name="Text 15"/>
          <p:cNvSpPr/>
          <p:nvPr/>
        </p:nvSpPr>
        <p:spPr>
          <a:xfrm>
            <a:off x="7525512" y="262432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F088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PROBLEM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7525512" y="292608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Generic filenames carry no information, and every re-download risked overwriting or losing the original file.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7251192" y="416052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251192" y="4160520"/>
            <a:ext cx="64008" cy="1508760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22" name="Text 19"/>
          <p:cNvSpPr/>
          <p:nvPr/>
        </p:nvSpPr>
        <p:spPr>
          <a:xfrm>
            <a:off x="7525512" y="431596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GOAL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7525512" y="461772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Read the real content, generate names with purpose + party, and never destroy the original file.</a:t>
            </a:r>
            <a:endParaRPr lang="en-US" sz="13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74375" y="5760720"/>
            <a:ext cx="685800" cy="6858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32C3B"/>
            </a:solidFill>
            <a:prstDash val="solid"/>
          </a:ln>
        </p:spPr>
      </p:sp>
      <p:pic>
        <p:nvPicPr>
          <p:cNvPr id="3" name="Image 0" descr="/tmp/work/assets/lejiend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3529" y="5849874"/>
            <a:ext cx="507492" cy="5074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438912"/>
            <a:ext cx="7315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ARCHITECTURE · NEW MODULE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731520" y="749808"/>
            <a:ext cx="69494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How Python Talks to the LLM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8351215" y="530352"/>
            <a:ext cx="3108960" cy="457200"/>
          </a:xfrm>
          <a:prstGeom prst="roundRect">
            <a:avLst>
              <a:gd name="adj" fmla="val 50000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552383" y="694944"/>
            <a:ext cx="128016" cy="128016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8" name="Text 5"/>
          <p:cNvSpPr/>
          <p:nvPr/>
        </p:nvSpPr>
        <p:spPr>
          <a:xfrm>
            <a:off x="8790127" y="53035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8B9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New: ai_namer.py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731520" y="1810512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Objective   </a:t>
            </a:r>
            <a:pPr indent="0" marL="0">
              <a:buNone/>
            </a:pPr>
            <a:r>
              <a:rPr lang="en-US" sz="14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See how config, code, and the LLM API connect.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731520" y="2468880"/>
            <a:ext cx="6281928" cy="3200400"/>
          </a:xfrm>
          <a:prstGeom prst="roundRect">
            <a:avLst>
              <a:gd name="adj" fmla="val 1714"/>
            </a:avLst>
          </a:prstGeom>
          <a:solidFill>
            <a:srgbClr val="0D1117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87552" y="2715768"/>
            <a:ext cx="128016" cy="128016"/>
          </a:xfrm>
          <a:prstGeom prst="ellipse">
            <a:avLst/>
          </a:prstGeom>
          <a:solidFill>
            <a:srgbClr val="F85149"/>
          </a:solidFill>
          <a:ln/>
        </p:spPr>
      </p:sp>
      <p:sp>
        <p:nvSpPr>
          <p:cNvPr id="12" name="Shape 9"/>
          <p:cNvSpPr/>
          <p:nvPr/>
        </p:nvSpPr>
        <p:spPr>
          <a:xfrm>
            <a:off x="1207008" y="2715768"/>
            <a:ext cx="128016" cy="128016"/>
          </a:xfrm>
          <a:prstGeom prst="ellipse">
            <a:avLst/>
          </a:prstGeom>
          <a:solidFill>
            <a:srgbClr val="F0883E"/>
          </a:solidFill>
          <a:ln/>
        </p:spPr>
      </p:sp>
      <p:sp>
        <p:nvSpPr>
          <p:cNvPr id="13" name="Shape 10"/>
          <p:cNvSpPr/>
          <p:nvPr/>
        </p:nvSpPr>
        <p:spPr>
          <a:xfrm>
            <a:off x="1426464" y="2715768"/>
            <a:ext cx="128016" cy="128016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14" name="Text 11"/>
          <p:cNvSpPr/>
          <p:nvPr/>
        </p:nvSpPr>
        <p:spPr>
          <a:xfrm>
            <a:off x="3172968" y="2615184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component flow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1078992" y="3035808"/>
            <a:ext cx="558698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settings.json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│  file_operation, ai_model, ...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▼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organizer_core.py ──calls──▶ ai_namer.py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│                            │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▼                            ▼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.organizer_manifest.json      OpenRouter API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(size + mtime dedup)          (text + vision LLM)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settings.json configures the whole run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7251192" y="246888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251192" y="2468880"/>
            <a:ext cx="64008" cy="1508760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18" name="Text 15"/>
          <p:cNvSpPr/>
          <p:nvPr/>
        </p:nvSpPr>
        <p:spPr>
          <a:xfrm>
            <a:off x="7525512" y="262432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EXPLAIN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7525512" y="292608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organizer_core.py orchestrates the run — scanning files, deciding categories, and calling ai_namer.py before copying or moving.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7251192" y="416052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251192" y="4160520"/>
            <a:ext cx="64008" cy="1508760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22" name="Text 19"/>
          <p:cNvSpPr/>
          <p:nvPr/>
        </p:nvSpPr>
        <p:spPr>
          <a:xfrm>
            <a:off x="7525512" y="431596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ILLUSTRATION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7525512" y="461772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ai_namer.py extracts content, builds the prompt, and calls OpenRouter — falling back gracefully on any failure.</a:t>
            </a:r>
            <a:endParaRPr lang="en-US" sz="13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74375" y="5760720"/>
            <a:ext cx="685800" cy="6858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32C3B"/>
            </a:solidFill>
            <a:prstDash val="solid"/>
          </a:ln>
        </p:spPr>
      </p:sp>
      <p:pic>
        <p:nvPicPr>
          <p:cNvPr id="3" name="Image 0" descr="/tmp/work/assets/lejiend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3529" y="5849874"/>
            <a:ext cx="507492" cy="5074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438912"/>
            <a:ext cx="7315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PIPELINE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731520" y="749808"/>
            <a:ext cx="9144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The AI Renaming Pipeline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731520" y="2377440"/>
            <a:ext cx="1620469" cy="1188720"/>
          </a:xfrm>
          <a:prstGeom prst="roundRect">
            <a:avLst>
              <a:gd name="adj" fmla="val 6154"/>
            </a:avLst>
          </a:prstGeom>
          <a:solidFill>
            <a:srgbClr val="22D3EE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31520" y="2487168"/>
            <a:ext cx="1620469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D111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804672" y="2761488"/>
            <a:ext cx="1474165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0D111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Detect</a:t>
            </a:r>
            <a:endParaRPr lang="en-US" sz="115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0D111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File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2351989" y="2377440"/>
            <a:ext cx="201168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B647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›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2553157" y="2377440"/>
            <a:ext cx="1620469" cy="1188720"/>
          </a:xfrm>
          <a:prstGeom prst="roundRect">
            <a:avLst>
              <a:gd name="adj" fmla="val 6154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553157" y="2487168"/>
            <a:ext cx="1620469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2626309" y="2761488"/>
            <a:ext cx="1474165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Extract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4173626" y="2377440"/>
            <a:ext cx="201168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B647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›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4374794" y="2377440"/>
            <a:ext cx="1620469" cy="1188720"/>
          </a:xfrm>
          <a:prstGeom prst="roundRect">
            <a:avLst>
              <a:gd name="adj" fmla="val 6154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374794" y="2487168"/>
            <a:ext cx="1620469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4447946" y="2761488"/>
            <a:ext cx="1474165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Build</a:t>
            </a:r>
            <a:endParaRPr lang="en-US" sz="115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Prompt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5995264" y="2377440"/>
            <a:ext cx="201168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B647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›</a:t>
            </a:r>
            <a:endParaRPr lang="en-US" sz="1800" dirty="0"/>
          </a:p>
        </p:txBody>
      </p:sp>
      <p:sp>
        <p:nvSpPr>
          <p:cNvPr id="18" name="Shape 15"/>
          <p:cNvSpPr/>
          <p:nvPr/>
        </p:nvSpPr>
        <p:spPr>
          <a:xfrm>
            <a:off x="6196432" y="2377440"/>
            <a:ext cx="1620469" cy="1188720"/>
          </a:xfrm>
          <a:prstGeom prst="roundRect">
            <a:avLst>
              <a:gd name="adj" fmla="val 6154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196432" y="2487168"/>
            <a:ext cx="1620469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6269584" y="2761488"/>
            <a:ext cx="1474165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OpenRouter</a:t>
            </a:r>
            <a:endParaRPr lang="en-US" sz="1150" dirty="0"/>
          </a:p>
        </p:txBody>
      </p:sp>
      <p:sp>
        <p:nvSpPr>
          <p:cNvPr id="21" name="Text 18"/>
          <p:cNvSpPr/>
          <p:nvPr/>
        </p:nvSpPr>
        <p:spPr>
          <a:xfrm>
            <a:off x="7816901" y="2377440"/>
            <a:ext cx="201168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B647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›</a:t>
            </a:r>
            <a:endParaRPr lang="en-US" sz="1800" dirty="0"/>
          </a:p>
        </p:txBody>
      </p:sp>
      <p:sp>
        <p:nvSpPr>
          <p:cNvPr id="22" name="Shape 19"/>
          <p:cNvSpPr/>
          <p:nvPr/>
        </p:nvSpPr>
        <p:spPr>
          <a:xfrm>
            <a:off x="8018069" y="2377440"/>
            <a:ext cx="1620469" cy="1188720"/>
          </a:xfrm>
          <a:prstGeom prst="roundRect">
            <a:avLst>
              <a:gd name="adj" fmla="val 6154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018069" y="2487168"/>
            <a:ext cx="1620469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8091221" y="2761488"/>
            <a:ext cx="1474165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Sanitize</a:t>
            </a:r>
            <a:endParaRPr lang="en-US" sz="1150" dirty="0"/>
          </a:p>
        </p:txBody>
      </p:sp>
      <p:sp>
        <p:nvSpPr>
          <p:cNvPr id="25" name="Text 22"/>
          <p:cNvSpPr/>
          <p:nvPr/>
        </p:nvSpPr>
        <p:spPr>
          <a:xfrm>
            <a:off x="9638538" y="2377440"/>
            <a:ext cx="201168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B647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›</a:t>
            </a:r>
            <a:endParaRPr lang="en-US" sz="1800" dirty="0"/>
          </a:p>
        </p:txBody>
      </p:sp>
      <p:sp>
        <p:nvSpPr>
          <p:cNvPr id="26" name="Shape 23"/>
          <p:cNvSpPr/>
          <p:nvPr/>
        </p:nvSpPr>
        <p:spPr>
          <a:xfrm>
            <a:off x="9839706" y="2377440"/>
            <a:ext cx="1620469" cy="1188720"/>
          </a:xfrm>
          <a:prstGeom prst="roundRect">
            <a:avLst>
              <a:gd name="adj" fmla="val 6154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9839706" y="2487168"/>
            <a:ext cx="1620469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9912858" y="2761488"/>
            <a:ext cx="1474165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Apply</a:t>
            </a:r>
            <a:endParaRPr lang="en-US" sz="115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Name</a:t>
            </a:r>
            <a:endParaRPr lang="en-US" sz="1150" dirty="0"/>
          </a:p>
        </p:txBody>
      </p:sp>
      <p:sp>
        <p:nvSpPr>
          <p:cNvPr id="29" name="Shape 26"/>
          <p:cNvSpPr/>
          <p:nvPr/>
        </p:nvSpPr>
        <p:spPr>
          <a:xfrm>
            <a:off x="731520" y="4206240"/>
            <a:ext cx="10728655" cy="1371600"/>
          </a:xfrm>
          <a:prstGeom prst="roundRect">
            <a:avLst>
              <a:gd name="adj" fmla="val 4000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1051560" y="4206240"/>
            <a:ext cx="1008857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b="1" dirty="0">
                <a:solidFill>
                  <a:srgbClr val="22D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Five steps, one fallback rule.  </a:t>
            </a:r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Any step can fail — missing key, no network, bad response — and every failure lands on the same outcome: keep the original filename and move on.</a:t>
            </a:r>
            <a:endParaRPr lang="en-US" sz="15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74375" y="5760720"/>
            <a:ext cx="685800" cy="6858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32C3B"/>
            </a:solidFill>
            <a:prstDash val="solid"/>
          </a:ln>
        </p:spPr>
      </p:sp>
      <p:pic>
        <p:nvPicPr>
          <p:cNvPr id="3" name="Image 0" descr="/tmp/work/assets/lejiend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3529" y="5849874"/>
            <a:ext cx="507492" cy="5074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438912"/>
            <a:ext cx="7315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BEFORE · AFTER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731520" y="749808"/>
            <a:ext cx="69494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Naming: Purpose – Party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8351215" y="530352"/>
            <a:ext cx="3108960" cy="457200"/>
          </a:xfrm>
          <a:prstGeom prst="roundRect">
            <a:avLst>
              <a:gd name="adj" fmla="val 50000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552383" y="694944"/>
            <a:ext cx="128016" cy="128016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8" name="Text 5"/>
          <p:cNvSpPr/>
          <p:nvPr/>
        </p:nvSpPr>
        <p:spPr>
          <a:xfrm>
            <a:off x="8790127" y="53035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8B9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 Examples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731520" y="1810512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Objective   </a:t>
            </a:r>
            <a:pPr indent="0" marL="0">
              <a:buNone/>
            </a:pPr>
            <a:r>
              <a:rPr lang="en-US" sz="14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See how a generic filename becomes Purpose – Party.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731520" y="2468880"/>
            <a:ext cx="5257800" cy="3566160"/>
          </a:xfrm>
          <a:prstGeom prst="roundRect">
            <a:avLst>
              <a:gd name="adj" fmla="val 1538"/>
            </a:avLst>
          </a:prstGeom>
          <a:solidFill>
            <a:srgbClr val="0D1117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87552" y="2715768"/>
            <a:ext cx="128016" cy="128016"/>
          </a:xfrm>
          <a:prstGeom prst="ellipse">
            <a:avLst/>
          </a:prstGeom>
          <a:solidFill>
            <a:srgbClr val="F85149"/>
          </a:solidFill>
          <a:ln/>
        </p:spPr>
      </p:sp>
      <p:sp>
        <p:nvSpPr>
          <p:cNvPr id="12" name="Shape 9"/>
          <p:cNvSpPr/>
          <p:nvPr/>
        </p:nvSpPr>
        <p:spPr>
          <a:xfrm>
            <a:off x="1207008" y="2715768"/>
            <a:ext cx="128016" cy="128016"/>
          </a:xfrm>
          <a:prstGeom prst="ellipse">
            <a:avLst/>
          </a:prstGeom>
          <a:solidFill>
            <a:srgbClr val="F0883E"/>
          </a:solidFill>
          <a:ln/>
        </p:spPr>
      </p:sp>
      <p:sp>
        <p:nvSpPr>
          <p:cNvPr id="13" name="Shape 10"/>
          <p:cNvSpPr/>
          <p:nvPr/>
        </p:nvSpPr>
        <p:spPr>
          <a:xfrm>
            <a:off x="1426464" y="2715768"/>
            <a:ext cx="128016" cy="128016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14" name="Text 11"/>
          <p:cNvSpPr/>
          <p:nvPr/>
        </p:nvSpPr>
        <p:spPr>
          <a:xfrm>
            <a:off x="2148840" y="2615184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BEFORE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1078992" y="3035808"/>
            <a:ext cx="4562856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ls Downloads/  # before</a:t>
            </a:r>
            <a:endParaRPr lang="en-US" sz="11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Generic, meaningless names:</a:t>
            </a:r>
            <a:endParaRPr lang="en-US" sz="11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IMG_4821.png</a:t>
            </a:r>
            <a:endParaRPr lang="en-US" sz="11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download (3).pdf</a:t>
            </a:r>
            <a:endParaRPr lang="en-US" sz="11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Untitled document.docx</a:t>
            </a:r>
            <a:endParaRPr lang="en-US" sz="11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notes.txt</a:t>
            </a:r>
            <a:endParaRPr lang="en-US" sz="11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...</a:t>
            </a:r>
            <a:endParaRPr lang="en-US" sz="11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50" b="1" dirty="0">
                <a:solidFill>
                  <a:srgbClr val="F088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 files, 0 context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6355080" y="2468880"/>
            <a:ext cx="5349240" cy="3566160"/>
          </a:xfrm>
          <a:prstGeom prst="roundRect">
            <a:avLst>
              <a:gd name="adj" fmla="val 1538"/>
            </a:avLst>
          </a:prstGeom>
          <a:solidFill>
            <a:srgbClr val="0D1117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611112" y="2715768"/>
            <a:ext cx="128016" cy="128016"/>
          </a:xfrm>
          <a:prstGeom prst="ellipse">
            <a:avLst/>
          </a:prstGeom>
          <a:solidFill>
            <a:srgbClr val="F85149"/>
          </a:solidFill>
          <a:ln/>
        </p:spPr>
      </p:sp>
      <p:sp>
        <p:nvSpPr>
          <p:cNvPr id="18" name="Shape 15"/>
          <p:cNvSpPr/>
          <p:nvPr/>
        </p:nvSpPr>
        <p:spPr>
          <a:xfrm>
            <a:off x="6830568" y="2715768"/>
            <a:ext cx="128016" cy="128016"/>
          </a:xfrm>
          <a:prstGeom prst="ellipse">
            <a:avLst/>
          </a:prstGeom>
          <a:solidFill>
            <a:srgbClr val="F0883E"/>
          </a:solidFill>
          <a:ln/>
        </p:spPr>
      </p:sp>
      <p:sp>
        <p:nvSpPr>
          <p:cNvPr id="19" name="Shape 16"/>
          <p:cNvSpPr/>
          <p:nvPr/>
        </p:nvSpPr>
        <p:spPr>
          <a:xfrm>
            <a:off x="7050024" y="2715768"/>
            <a:ext cx="128016" cy="128016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20" name="Text 17"/>
          <p:cNvSpPr/>
          <p:nvPr/>
        </p:nvSpPr>
        <p:spPr>
          <a:xfrm>
            <a:off x="7863840" y="2615184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AFTER</a:t>
            </a:r>
            <a:endParaRPr lang="en-US" sz="1150" dirty="0"/>
          </a:p>
        </p:txBody>
      </p:sp>
      <p:sp>
        <p:nvSpPr>
          <p:cNvPr id="21" name="Text 18"/>
          <p:cNvSpPr/>
          <p:nvPr/>
        </p:nvSpPr>
        <p:spPr>
          <a:xfrm>
            <a:off x="6702552" y="3035808"/>
            <a:ext cx="4654296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ls Downloads/  # after</a:t>
            </a:r>
            <a:endParaRPr lang="en-US" sz="11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Purpose – Party naming:</a:t>
            </a:r>
            <a:endParaRPr lang="en-US" sz="11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Team Offsite Photo - Marketing Dept</a:t>
            </a:r>
            <a:endParaRPr lang="en-US" sz="11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Invoice - Ruang Kerja Damai</a:t>
            </a:r>
            <a:endParaRPr lang="en-US" sz="11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Freelance Agreement - Threads Promo</a:t>
            </a:r>
            <a:endParaRPr lang="en-US" sz="11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Meeting Notes - Q3 Planning</a:t>
            </a:r>
            <a:endParaRPr lang="en-US" sz="11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...</a:t>
            </a:r>
            <a:endParaRPr lang="en-US" sz="11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50" b="1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 files, purpose + party</a:t>
            </a:r>
            <a:endParaRPr lang="en-US" sz="11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74375" y="5760720"/>
            <a:ext cx="685800" cy="6858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32C3B"/>
            </a:solidFill>
            <a:prstDash val="solid"/>
          </a:ln>
        </p:spPr>
      </p:sp>
      <p:pic>
        <p:nvPicPr>
          <p:cNvPr id="3" name="Image 0" descr="/tmp/work/assets/lejiend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3529" y="5849874"/>
            <a:ext cx="507492" cy="5074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438912"/>
            <a:ext cx="7315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FILE OPERATIONS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731520" y="749808"/>
            <a:ext cx="69494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Copy vs. Move — and the Manifest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8351215" y="530352"/>
            <a:ext cx="3108960" cy="457200"/>
          </a:xfrm>
          <a:prstGeom prst="roundRect">
            <a:avLst>
              <a:gd name="adj" fmla="val 50000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552383" y="694944"/>
            <a:ext cx="128016" cy="128016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8" name="Text 5"/>
          <p:cNvSpPr/>
          <p:nvPr/>
        </p:nvSpPr>
        <p:spPr>
          <a:xfrm>
            <a:off x="8790127" y="53035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8B9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settings.json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731520" y="1810512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Objective   </a:t>
            </a:r>
            <a:pPr indent="0" marL="0">
              <a:buNone/>
            </a:pPr>
            <a:r>
              <a:rPr lang="en-US" sz="14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Originals are preserved by default — here's how.</a:t>
            </a:r>
            <a:endParaRPr lang="en-US" sz="145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2423160"/>
          <a:ext cx="10728655" cy="3017520"/>
        </p:xfrm>
        <a:graphic>
          <a:graphicData uri="http://schemas.openxmlformats.org/drawingml/2006/table">
            <a:tbl>
              <a:tblPr/>
              <a:tblGrid>
                <a:gridCol w="1920240"/>
                <a:gridCol w="4315968"/>
                <a:gridCol w="4315968"/>
              </a:tblGrid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E6EDF3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copy  ·  new default</a:t>
                      </a:r>
                      <a:endParaRPr lang="en-US" sz="13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B2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E6EDF3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move  ·  opt-in</a:t>
                      </a:r>
                      <a:endParaRPr lang="en-US" sz="13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B26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8B95A5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Original</a:t>
                      </a:r>
                      <a:endParaRPr lang="en-US" sz="12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FB95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✓  Left exactly where it was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FB95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✗  Gone once sorted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8B95A5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Manifest</a:t>
                      </a:r>
                      <a:endParaRPr lang="en-US" sz="12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FB95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✓  Tracks size + modified-time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F0883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✓  Not needed at all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8B95A5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Enable via</a:t>
                      </a:r>
                      <a:endParaRPr lang="en-US" sz="12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FB95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✓  Default — no config change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F0883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✓  file_operation: "move"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8B95A5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Best for</a:t>
                      </a:r>
                      <a:endParaRPr lang="en-US" sz="12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FB95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✓  Keeping every original safe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FB95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✓  A truly tidy top level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</a:tr>
            </a:tbl>
          </a:graphicData>
        </a:graphic>
      </p:graphicFrame>
      <p:sp>
        <p:nvSpPr>
          <p:cNvPr id="11" name="Text 7"/>
          <p:cNvSpPr/>
          <p:nvPr/>
        </p:nvSpPr>
        <p:spPr>
          <a:xfrm>
            <a:off x="731520" y="5623560"/>
            <a:ext cx="1072865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B647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Set file_operation in settings.json — copy is the default; move is fully supported for a tidy top level.</a:t>
            </a:r>
            <a:endParaRPr lang="en-US" sz="12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74375" y="5760720"/>
            <a:ext cx="685800" cy="6858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32C3B"/>
            </a:solidFill>
            <a:prstDash val="solid"/>
          </a:ln>
        </p:spPr>
      </p:sp>
      <p:pic>
        <p:nvPicPr>
          <p:cNvPr id="3" name="Image 0" descr="/tmp/work/assets/lejiend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3529" y="5849874"/>
            <a:ext cx="507492" cy="5074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438912"/>
            <a:ext cx="7315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 CONFIG KEYS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731520" y="749808"/>
            <a:ext cx="69494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New settings.json Keys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8351215" y="530352"/>
            <a:ext cx="3108960" cy="457200"/>
          </a:xfrm>
          <a:prstGeom prst="roundRect">
            <a:avLst>
              <a:gd name="adj" fmla="val 50000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552383" y="694944"/>
            <a:ext cx="128016" cy="128016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8" name="Text 5"/>
          <p:cNvSpPr/>
          <p:nvPr/>
        </p:nvSpPr>
        <p:spPr>
          <a:xfrm>
            <a:off x="8790127" y="53035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8B9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All Additive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731520" y="1810512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Objective   </a:t>
            </a:r>
            <a:pPr indent="0" marL="0">
              <a:buNone/>
            </a:pPr>
            <a:r>
              <a:rPr lang="en-US" sz="14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See exactly what got added — nothing removed or renamed.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731520" y="2468880"/>
            <a:ext cx="6281928" cy="3200400"/>
          </a:xfrm>
          <a:prstGeom prst="roundRect">
            <a:avLst>
              <a:gd name="adj" fmla="val 1714"/>
            </a:avLst>
          </a:prstGeom>
          <a:solidFill>
            <a:srgbClr val="0D1117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87552" y="2715768"/>
            <a:ext cx="128016" cy="128016"/>
          </a:xfrm>
          <a:prstGeom prst="ellipse">
            <a:avLst/>
          </a:prstGeom>
          <a:solidFill>
            <a:srgbClr val="F85149"/>
          </a:solidFill>
          <a:ln/>
        </p:spPr>
      </p:sp>
      <p:sp>
        <p:nvSpPr>
          <p:cNvPr id="12" name="Shape 9"/>
          <p:cNvSpPr/>
          <p:nvPr/>
        </p:nvSpPr>
        <p:spPr>
          <a:xfrm>
            <a:off x="1207008" y="2715768"/>
            <a:ext cx="128016" cy="128016"/>
          </a:xfrm>
          <a:prstGeom prst="ellipse">
            <a:avLst/>
          </a:prstGeom>
          <a:solidFill>
            <a:srgbClr val="F0883E"/>
          </a:solidFill>
          <a:ln/>
        </p:spPr>
      </p:sp>
      <p:sp>
        <p:nvSpPr>
          <p:cNvPr id="13" name="Shape 10"/>
          <p:cNvSpPr/>
          <p:nvPr/>
        </p:nvSpPr>
        <p:spPr>
          <a:xfrm>
            <a:off x="1426464" y="2715768"/>
            <a:ext cx="128016" cy="128016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14" name="Text 11"/>
          <p:cNvSpPr/>
          <p:nvPr/>
        </p:nvSpPr>
        <p:spPr>
          <a:xfrm>
            <a:off x="3172968" y="2615184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settings.json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1078992" y="3035808"/>
            <a:ext cx="558698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"target_folder": "~/Downloads",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"dry_run": false,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...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"file_operation": "copy",     // NEW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"ai_rename_enabled": true,    // NEW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"ai_model": "gpt-4o-mini",    // NEW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"ai_max_content_chars": 4000, // NEW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"ai_timeout_seconds": 20,     // NEW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"ai_rename_extensions": null  // NEW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7251192" y="246888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251192" y="2468880"/>
            <a:ext cx="64008" cy="1508760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18" name="Text 15"/>
          <p:cNvSpPr/>
          <p:nvPr/>
        </p:nvSpPr>
        <p:spPr>
          <a:xfrm>
            <a:off x="7525512" y="262432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EXPLAIN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7525512" y="292608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Six new keys, all under one AI/copy umbrella — file_operation, ai_rename_enabled, and four ai_* tuning knobs.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7251192" y="416052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251192" y="4160520"/>
            <a:ext cx="64008" cy="1508760"/>
          </a:xfrm>
          <a:prstGeom prst="rect">
            <a:avLst/>
          </a:prstGeom>
          <a:solidFill>
            <a:srgbClr val="F0883E"/>
          </a:solidFill>
          <a:ln/>
        </p:spPr>
      </p:sp>
      <p:sp>
        <p:nvSpPr>
          <p:cNvPr id="22" name="Text 19"/>
          <p:cNvSpPr/>
          <p:nvPr/>
        </p:nvSpPr>
        <p:spPr>
          <a:xfrm>
            <a:off x="7525512" y="431596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F088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PRECAUTION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7525512" y="461772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Every key is additive with a safe default — any settings.json from before this session still runs unchanged.</a:t>
            </a:r>
            <a:endParaRPr lang="en-US" sz="13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74375" y="5760720"/>
            <a:ext cx="685800" cy="6858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32C3B"/>
            </a:solidFill>
            <a:prstDash val="solid"/>
          </a:ln>
        </p:spPr>
      </p:sp>
      <p:pic>
        <p:nvPicPr>
          <p:cNvPr id="3" name="Image 0" descr="/tmp/work/assets/lejiend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3529" y="5849874"/>
            <a:ext cx="507492" cy="5074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438912"/>
            <a:ext cx="7315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RELIABILITY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731520" y="749808"/>
            <a:ext cx="69494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Reliability &amp; Two Bugs Fixed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8351215" y="530352"/>
            <a:ext cx="3108960" cy="457200"/>
          </a:xfrm>
          <a:prstGeom prst="roundRect">
            <a:avLst>
              <a:gd name="adj" fmla="val 50000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552383" y="694944"/>
            <a:ext cx="128016" cy="128016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8" name="Text 5"/>
          <p:cNvSpPr/>
          <p:nvPr/>
        </p:nvSpPr>
        <p:spPr>
          <a:xfrm>
            <a:off x="8790127" y="53035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8B9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Found via Dry-Run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731520" y="1810512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Objective   </a:t>
            </a:r>
            <a:pPr indent="0" marL="0">
              <a:buNone/>
            </a:pPr>
            <a:r>
              <a:rPr lang="en-US" sz="14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AI step can never block a sort — even when it fails.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731520" y="2468880"/>
            <a:ext cx="6281928" cy="3017520"/>
          </a:xfrm>
          <a:prstGeom prst="roundRect">
            <a:avLst>
              <a:gd name="adj" fmla="val 1818"/>
            </a:avLst>
          </a:prstGeom>
          <a:solidFill>
            <a:srgbClr val="0D1117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87552" y="2715768"/>
            <a:ext cx="128016" cy="128016"/>
          </a:xfrm>
          <a:prstGeom prst="ellipse">
            <a:avLst/>
          </a:prstGeom>
          <a:solidFill>
            <a:srgbClr val="F85149"/>
          </a:solidFill>
          <a:ln/>
        </p:spPr>
      </p:sp>
      <p:sp>
        <p:nvSpPr>
          <p:cNvPr id="12" name="Shape 9"/>
          <p:cNvSpPr/>
          <p:nvPr/>
        </p:nvSpPr>
        <p:spPr>
          <a:xfrm>
            <a:off x="1207008" y="2715768"/>
            <a:ext cx="128016" cy="128016"/>
          </a:xfrm>
          <a:prstGeom prst="ellipse">
            <a:avLst/>
          </a:prstGeom>
          <a:solidFill>
            <a:srgbClr val="F0883E"/>
          </a:solidFill>
          <a:ln/>
        </p:spPr>
      </p:sp>
      <p:sp>
        <p:nvSpPr>
          <p:cNvPr id="13" name="Shape 10"/>
          <p:cNvSpPr/>
          <p:nvPr/>
        </p:nvSpPr>
        <p:spPr>
          <a:xfrm>
            <a:off x="1426464" y="2715768"/>
            <a:ext cx="128016" cy="128016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14" name="Text 11"/>
          <p:cNvSpPr/>
          <p:nvPr/>
        </p:nvSpPr>
        <p:spPr>
          <a:xfrm>
            <a:off x="3172968" y="2615184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fallback chain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1078992" y="3035808"/>
            <a:ext cx="5586984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[fallback] no API key         -&gt; keep original name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[fallback] no network         -&gt; keep original name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[fallback] unsupported type   -&gt; keep original name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[fallback] empty response     -&gt; keep original name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F851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[fixed]    external dest path -&gt; no crash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7251192" y="246888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251192" y="2468880"/>
            <a:ext cx="64008" cy="1508760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18" name="Text 15"/>
          <p:cNvSpPr/>
          <p:nvPr/>
        </p:nvSpPr>
        <p:spPr>
          <a:xfrm>
            <a:off x="7525512" y="262432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EXPLAIN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7525512" y="292608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Bug 1: a .pdf routed to a Google Drive folder outside the target folder used to crash the run computing a log path.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7251192" y="416052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251192" y="4160520"/>
            <a:ext cx="64008" cy="1508760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22" name="Text 19"/>
          <p:cNvSpPr/>
          <p:nvPr/>
        </p:nvSpPr>
        <p:spPr>
          <a:xfrm>
            <a:off x="7525512" y="431596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ILLUSTRATION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7525512" y="461772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Bug 2: temporary "~$Agreement.docx" Office lock files triggered failed-extraction warnings — now skipped entirely.</a:t>
            </a:r>
            <a:endParaRPr lang="en-US" sz="13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38912"/>
            <a:ext cx="7315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BY THE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731520" y="749808"/>
            <a:ext cx="9144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Change Footprint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920240"/>
            <a:ext cx="502920" cy="502920"/>
          </a:xfrm>
          <a:prstGeom prst="ellipse">
            <a:avLst/>
          </a:prstGeom>
          <a:solidFill>
            <a:srgbClr val="58A6FF">
              <a:alpha val="18000"/>
            </a:srgbClr>
          </a:solidFill>
          <a:ln w="12700">
            <a:solidFill>
              <a:srgbClr val="58A6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9202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58A6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◎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578608"/>
            <a:ext cx="239572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3 New Files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" y="3035808"/>
            <a:ext cx="2395728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ai_namer.py, requirements.txt, .gitignore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355848" y="1920240"/>
            <a:ext cx="502920" cy="502920"/>
          </a:xfrm>
          <a:prstGeom prst="ellipse">
            <a:avLst/>
          </a:prstGeom>
          <a:solidFill>
            <a:srgbClr val="3FB950">
              <a:alpha val="18000"/>
            </a:srgbClr>
          </a:solidFill>
          <a:ln w="12700">
            <a:solidFill>
              <a:srgbClr val="3FB95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355848" y="19202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3FB95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↻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355848" y="2578608"/>
            <a:ext cx="239572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4 Modified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355848" y="3035808"/>
            <a:ext cx="2395728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organizer_core.py, settings.json, watch.py, README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980176" y="1920240"/>
            <a:ext cx="502920" cy="502920"/>
          </a:xfrm>
          <a:prstGeom prst="ellipse">
            <a:avLst/>
          </a:prstGeom>
          <a:solidFill>
            <a:srgbClr val="F0883E">
              <a:alpha val="18000"/>
            </a:srgbClr>
          </a:solidFill>
          <a:ln w="12700">
            <a:solidFill>
              <a:srgbClr val="F0883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80176" y="19202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0883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⌥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980176" y="2578608"/>
            <a:ext cx="239572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~750 Lines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980176" y="3035808"/>
            <a:ext cx="2395728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Touched across every new and modified file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604504" y="1920240"/>
            <a:ext cx="502920" cy="502920"/>
          </a:xfrm>
          <a:prstGeom prst="ellipse">
            <a:avLst/>
          </a:prstGeom>
          <a:solidFill>
            <a:srgbClr val="22D3EE">
              <a:alpha val="18000"/>
            </a:srgbClr>
          </a:solidFill>
          <a:ln w="12700">
            <a:solidFill>
              <a:srgbClr val="22D3E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604504" y="19202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22D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◈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604504" y="2578608"/>
            <a:ext cx="239572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 Breaking Changes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604504" y="3035808"/>
            <a:ext cx="2395728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Every settings.json from before still runs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731520" y="5349240"/>
            <a:ext cx="10728655" cy="868680"/>
          </a:xfrm>
          <a:prstGeom prst="roundRect">
            <a:avLst>
              <a:gd name="adj" fmla="val 6316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1520" y="5349240"/>
            <a:ext cx="10728655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Measured with git diff against the last commit on this branch.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10774375" y="5760720"/>
            <a:ext cx="685800" cy="6858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32C3B"/>
            </a:solidFill>
            <a:prstDash val="solid"/>
          </a:ln>
        </p:spPr>
      </p:sp>
      <p:pic>
        <p:nvPicPr>
          <p:cNvPr id="23" name="Image 0" descr="/tmp/work/assets/lejiend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3529" y="5849874"/>
            <a:ext cx="507492" cy="507492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74375" y="5760720"/>
            <a:ext cx="685800" cy="6858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32C3B"/>
            </a:solidFill>
            <a:prstDash val="solid"/>
          </a:ln>
        </p:spPr>
      </p:sp>
      <p:pic>
        <p:nvPicPr>
          <p:cNvPr id="3" name="Image 0" descr="/tmp/work/assets/lejiend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3529" y="5849874"/>
            <a:ext cx="507492" cy="5074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438912"/>
            <a:ext cx="7315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 IT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731520" y="749808"/>
            <a:ext cx="69494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Running It, and What's Next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8351215" y="530352"/>
            <a:ext cx="3108960" cy="457200"/>
          </a:xfrm>
          <a:prstGeom prst="roundRect">
            <a:avLst>
              <a:gd name="adj" fmla="val 50000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552383" y="694944"/>
            <a:ext cx="128016" cy="128016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8" name="Text 5"/>
          <p:cNvSpPr/>
          <p:nvPr/>
        </p:nvSpPr>
        <p:spPr>
          <a:xfrm>
            <a:off x="8790127" y="53035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8B9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Try It Now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731520" y="1810512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Objective   </a:t>
            </a:r>
            <a:pPr indent="0" marL="0">
              <a:buNone/>
            </a:pPr>
            <a:r>
              <a:rPr lang="en-US" sz="14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Two ways to run it, plus a few ideas for what's next.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731520" y="2468880"/>
            <a:ext cx="6281928" cy="3200400"/>
          </a:xfrm>
          <a:prstGeom prst="roundRect">
            <a:avLst>
              <a:gd name="adj" fmla="val 1714"/>
            </a:avLst>
          </a:prstGeom>
          <a:solidFill>
            <a:srgbClr val="0D1117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87552" y="2715768"/>
            <a:ext cx="128016" cy="128016"/>
          </a:xfrm>
          <a:prstGeom prst="ellipse">
            <a:avLst/>
          </a:prstGeom>
          <a:solidFill>
            <a:srgbClr val="F85149"/>
          </a:solidFill>
          <a:ln/>
        </p:spPr>
      </p:sp>
      <p:sp>
        <p:nvSpPr>
          <p:cNvPr id="12" name="Shape 9"/>
          <p:cNvSpPr/>
          <p:nvPr/>
        </p:nvSpPr>
        <p:spPr>
          <a:xfrm>
            <a:off x="1207008" y="2715768"/>
            <a:ext cx="128016" cy="128016"/>
          </a:xfrm>
          <a:prstGeom prst="ellipse">
            <a:avLst/>
          </a:prstGeom>
          <a:solidFill>
            <a:srgbClr val="F0883E"/>
          </a:solidFill>
          <a:ln/>
        </p:spPr>
      </p:sp>
      <p:sp>
        <p:nvSpPr>
          <p:cNvPr id="13" name="Shape 10"/>
          <p:cNvSpPr/>
          <p:nvPr/>
        </p:nvSpPr>
        <p:spPr>
          <a:xfrm>
            <a:off x="1426464" y="2715768"/>
            <a:ext cx="128016" cy="128016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14" name="Text 11"/>
          <p:cNvSpPr/>
          <p:nvPr/>
        </p:nvSpPr>
        <p:spPr>
          <a:xfrm>
            <a:off x="3172968" y="2615184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what's next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1078992" y="3035808"/>
            <a:ext cx="558698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Not built yet — future ideas: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/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1. Extract .xlsx / .pptx content too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   (spreadsheets &amp; slide decks)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/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2. Optional "_Originals" backup folder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   for a tidy top level + safety net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/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3. Smarter dedup via content hashing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7251192" y="246888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251192" y="2468880"/>
            <a:ext cx="64008" cy="1508760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18" name="Text 15"/>
          <p:cNvSpPr/>
          <p:nvPr/>
        </p:nvSpPr>
        <p:spPr>
          <a:xfrm>
            <a:off x="7525512" y="262432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EXPLAIN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7525512" y="292608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organizer.py runs once and exits; watch.py stays running and sorts new files within a couple seconds.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7251192" y="416052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251192" y="4160520"/>
            <a:ext cx="64008" cy="1508760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22" name="Text 19"/>
          <p:cNvSpPr/>
          <p:nvPr/>
        </p:nvSpPr>
        <p:spPr>
          <a:xfrm>
            <a:off x="7525512" y="431596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TRY IT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7525512" y="461772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b="1" dirty="0">
                <a:solidFill>
                  <a:srgbClr val="22D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python3 organizer.py --dry-run</a:t>
            </a:r>
            <a:endParaRPr lang="en-US" sz="13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30952" y="0"/>
            <a:ext cx="6858000" cy="6858000"/>
          </a:xfrm>
          <a:prstGeom prst="ellipse">
            <a:avLst/>
          </a:prstGeom>
          <a:solidFill>
            <a:srgbClr val="0E7490">
              <a:alpha val="18000"/>
            </a:srgbClr>
          </a:solidFill>
          <a:ln w="12700">
            <a:solidFill>
              <a:srgbClr val="0E7490">
                <a:alpha val="4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55448"/>
            <a:ext cx="6702552" cy="6702552"/>
          </a:xfrm>
          <a:prstGeom prst="ellipse">
            <a:avLst/>
          </a:prstGeom>
          <a:solidFill>
            <a:srgbClr val="1E3A5F">
              <a:alpha val="20000"/>
            </a:srgbClr>
          </a:solidFill>
          <a:ln w="12700">
            <a:solidFill>
              <a:srgbClr val="333333">
                <a:alpha val="4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318608" y="822960"/>
            <a:ext cx="1554480" cy="155448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32C3B"/>
            </a:solidFill>
            <a:prstDash val="solid"/>
          </a:ln>
        </p:spPr>
      </p:sp>
      <p:pic>
        <p:nvPicPr>
          <p:cNvPr id="5" name="Image 0" descr="/tmp/work/assets/lejiend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20690" y="1025042"/>
            <a:ext cx="1150315" cy="115031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0" y="2606040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spc="300" kern="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SESSION COMPLETE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0" y="2971800"/>
            <a:ext cx="12191695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From Manual to AI-Assisted</a:t>
            </a:r>
            <a:endParaRPr lang="en-US" sz="4200" dirty="0"/>
          </a:p>
        </p:txBody>
      </p:sp>
      <p:sp>
        <p:nvSpPr>
          <p:cNvPr id="8" name="Text 5"/>
          <p:cNvSpPr/>
          <p:nvPr/>
        </p:nvSpPr>
        <p:spPr>
          <a:xfrm>
            <a:off x="1523848" y="411480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Files are now organized, safely copied, and named with real context.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523848" y="484632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B647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Next: extend to spreadsheets &amp; decks, add a backup-folder mode, and hash-based dedup.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2026-08-19T12:57:15Z</dcterms:created>
  <dcterms:modified xsi:type="dcterms:W3CDTF">2026-08-19T12:57:15Z</dcterms:modified>
</cp:coreProperties>
</file>