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aeac2c9a89340de" /><Relationship Type="http://schemas.openxmlformats.org/officeDocument/2006/relationships/extended-properties" Target="/docProps/app.xml" Id="Ra1f6735e172f4210" /><Relationship Type="http://schemas.openxmlformats.org/officeDocument/2006/relationships/officeDocument" Target="/ppt/presentation.xml" Id="Raee08ee26deb4df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01075355c294995"/>
  </p:sldMasterIdLst>
  <p:notesMasterIdLst>
    <p:notesMasterId xmlns:r="http://schemas.openxmlformats.org/officeDocument/2006/relationships" r:id="Ra05eb650bcb34c49"/>
  </p:notesMasterIdLst>
  <p:sldIdLst>
    <p:sldId xmlns:r="http://schemas.openxmlformats.org/officeDocument/2006/relationships" id="256" r:id="Rd67776e37aae4002"/>
    <p:sldId xmlns:r="http://schemas.openxmlformats.org/officeDocument/2006/relationships" id="257" r:id="R553c8a92424f432f"/>
    <p:sldId xmlns:r="http://schemas.openxmlformats.org/officeDocument/2006/relationships" id="258" r:id="R435d4f473c31451c"/>
    <p:sldId xmlns:r="http://schemas.openxmlformats.org/officeDocument/2006/relationships" id="259" r:id="R7d02e990b12d4566"/>
    <p:sldId xmlns:r="http://schemas.openxmlformats.org/officeDocument/2006/relationships" id="260" r:id="R35d7276483374bfa"/>
    <p:sldId xmlns:r="http://schemas.openxmlformats.org/officeDocument/2006/relationships" id="261" r:id="Rcce710712be74cf2"/>
    <p:sldId xmlns:r="http://schemas.openxmlformats.org/officeDocument/2006/relationships" id="262" r:id="R00d663db88614b4a"/>
    <p:sldId xmlns:r="http://schemas.openxmlformats.org/officeDocument/2006/relationships" id="263" r:id="R03d5f00a02f04451"/>
    <p:sldId xmlns:r="http://schemas.openxmlformats.org/officeDocument/2006/relationships" id="264" r:id="R19ed40e04cb94508"/>
    <p:sldId xmlns:r="http://schemas.openxmlformats.org/officeDocument/2006/relationships" id="265" r:id="R4333596e1ad945bc"/>
    <p:sldId xmlns:r="http://schemas.openxmlformats.org/officeDocument/2006/relationships" id="266" r:id="R3c5ba3c535454a7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8ce27178edc4e98" /><Relationship Type="http://schemas.openxmlformats.org/officeDocument/2006/relationships/slideMaster" Target="/ppt/slideMasters/slideMaster1.xml" Id="R901075355c294995" /><Relationship Type="http://schemas.openxmlformats.org/officeDocument/2006/relationships/notesMaster" Target="/ppt/notesMasters/notesMaster1.xml" Id="Ra05eb650bcb34c49" /><Relationship Type="http://schemas.openxmlformats.org/officeDocument/2006/relationships/presProps" Target="/ppt/presProps.xml" Id="R36b60aa06d174a31" /><Relationship Type="http://schemas.openxmlformats.org/officeDocument/2006/relationships/tableStyles" Target="/ppt/tableStyles.xml" Id="R44463c498829466f" /><Relationship Type="http://schemas.openxmlformats.org/officeDocument/2006/relationships/slide" Target="/ppt/slides/slide1.xml" Id="Rd67776e37aae4002" /><Relationship Type="http://schemas.openxmlformats.org/officeDocument/2006/relationships/slide" Target="/ppt/slides/slide2.xml" Id="R553c8a92424f432f" /><Relationship Type="http://schemas.openxmlformats.org/officeDocument/2006/relationships/slide" Target="/ppt/slides/slide3.xml" Id="R435d4f473c31451c" /><Relationship Type="http://schemas.openxmlformats.org/officeDocument/2006/relationships/slide" Target="/ppt/slides/slide4.xml" Id="R7d02e990b12d4566" /><Relationship Type="http://schemas.openxmlformats.org/officeDocument/2006/relationships/slide" Target="/ppt/slides/slide5.xml" Id="R35d7276483374bfa" /><Relationship Type="http://schemas.openxmlformats.org/officeDocument/2006/relationships/slide" Target="/ppt/slides/slide6.xml" Id="Rcce710712be74cf2" /><Relationship Type="http://schemas.openxmlformats.org/officeDocument/2006/relationships/slide" Target="/ppt/slides/slide7.xml" Id="R00d663db88614b4a" /><Relationship Type="http://schemas.openxmlformats.org/officeDocument/2006/relationships/slide" Target="/ppt/slides/slide8.xml" Id="R03d5f00a02f04451" /><Relationship Type="http://schemas.openxmlformats.org/officeDocument/2006/relationships/slide" Target="/ppt/slides/slide9.xml" Id="R19ed40e04cb94508" /><Relationship Type="http://schemas.openxmlformats.org/officeDocument/2006/relationships/slide" Target="/ppt/slides/slide10.xml" Id="R4333596e1ad945bc" /><Relationship Type="http://schemas.openxmlformats.org/officeDocument/2006/relationships/slide" Target="/ppt/slides/slide11.xml" Id="R3c5ba3c535454a7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fb5153bb4ce4b4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f041067eec5401f" /><Relationship Type="http://schemas.openxmlformats.org/officeDocument/2006/relationships/notesMaster" Target="/ppt/notesMasters/notesMaster1.xml" Id="R632eeadf4405450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9234e8595f44c90" /><Relationship Type="http://schemas.openxmlformats.org/officeDocument/2006/relationships/notesMaster" Target="/ppt/notesMasters/notesMaster1.xml" Id="R23601eb1d983489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7e7d25bbb98491a" /><Relationship Type="http://schemas.openxmlformats.org/officeDocument/2006/relationships/notesMaster" Target="/ppt/notesMasters/notesMaster1.xml" Id="R1d612e9ab8354fb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44b19f8734a4376" /><Relationship Type="http://schemas.openxmlformats.org/officeDocument/2006/relationships/notesMaster" Target="/ppt/notesMasters/notesMaster1.xml" Id="R25b81126e8e645b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32d4a42175f4853" /><Relationship Type="http://schemas.openxmlformats.org/officeDocument/2006/relationships/notesMaster" Target="/ppt/notesMasters/notesMaster1.xml" Id="Rc12ab50de5504eb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f848f86b21d4956" /><Relationship Type="http://schemas.openxmlformats.org/officeDocument/2006/relationships/notesMaster" Target="/ppt/notesMasters/notesMaster1.xml" Id="R64bbda1b64474a9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e1c033618334a2a" /><Relationship Type="http://schemas.openxmlformats.org/officeDocument/2006/relationships/notesMaster" Target="/ppt/notesMasters/notesMaster1.xml" Id="R0368f52131e24cd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f4f07fa372f4ec6" /><Relationship Type="http://schemas.openxmlformats.org/officeDocument/2006/relationships/notesMaster" Target="/ppt/notesMasters/notesMaster1.xml" Id="R8ae5a5269b21421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d70211fae394d74" /><Relationship Type="http://schemas.openxmlformats.org/officeDocument/2006/relationships/notesMaster" Target="/ppt/notesMasters/notesMaster1.xml" Id="R32b4f12dcda44ea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66db665923347ec" /><Relationship Type="http://schemas.openxmlformats.org/officeDocument/2006/relationships/notesMaster" Target="/ppt/notesMasters/notesMaster1.xml" Id="R5745f84ce6ee4e9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ed33d98f0754d12" /><Relationship Type="http://schemas.openxmlformats.org/officeDocument/2006/relationships/notesMaster" Target="/ppt/notesMasters/notesMaster1.xml" Id="R7ef2f09bf7dd444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Lejiend backend documentation in /docs/backend-api/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Lejiend backend documentation in /docs/backend-api/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https://developers.cloudflare.com/queues/reference/how-queues-works/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https://developers.cloudflare.com/workers/runtime-apis/bindings/rate-limit/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Lejiend backend documentation in /docs/backend-api/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https://developers.cloudflare.com/d1/worker-api/d1-database/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Lejiend backend documentation in /docs/backend-api/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https://developers.cloudflare.com/queues/configuration/dead-letter-queues/</a:t>
            </a:r>
          </a:p>
          <a:p xmlns:a="http://schemas.openxmlformats.org/drawingml/2006/main">
            <a:r>
              <a:t>- https://learn.microsoft.com/en-us/microsoftteams/platform/webhooks-and-connectors/how-to/add-incoming-webhook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Lejiend backend documentation in /docs/backend-api/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Lejiend backend documentation in /docs/backend-api/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Lejiend backend documentation in /docs/backend-api/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871ccdd10b4406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d604716c3f34ef3" /><Relationship Type="http://schemas.openxmlformats.org/officeDocument/2006/relationships/slideLayout" Target="/ppt/slideLayouts/slideLayout1.xml" Id="Rdb48e6052c47479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b48e6052c47479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fd132d10a14182" /><Relationship Type="http://schemas.openxmlformats.org/officeDocument/2006/relationships/notesSlide" Target="/ppt/notesSlides/notesSlide1.xml" Id="R2e99121d0b074e6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f880da83874924" /><Relationship Type="http://schemas.openxmlformats.org/officeDocument/2006/relationships/notesSlide" Target="/ppt/notesSlides/notesSlide2.xml" Id="Rb4145c939cc0413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d6bf7c68714f72" /><Relationship Type="http://schemas.openxmlformats.org/officeDocument/2006/relationships/notesSlide" Target="/ppt/notesSlides/notesSlide3.xml" Id="R0eb335463c074ff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a25bb0b00e4390" /><Relationship Type="http://schemas.openxmlformats.org/officeDocument/2006/relationships/notesSlide" Target="/ppt/notesSlides/notesSlide4.xml" Id="R59831c1927e9400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ca3d4c4b1d45f6" /><Relationship Type="http://schemas.openxmlformats.org/officeDocument/2006/relationships/notesSlide" Target="/ppt/notesSlides/notesSlide5.xml" Id="Ra162420f8efa4bd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fa8debba294696" /><Relationship Type="http://schemas.openxmlformats.org/officeDocument/2006/relationships/notesSlide" Target="/ppt/notesSlides/notesSlide6.xml" Id="Rb1ef17b3133346b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9543b462194569" /><Relationship Type="http://schemas.openxmlformats.org/officeDocument/2006/relationships/notesSlide" Target="/ppt/notesSlides/notesSlide7.xml" Id="R9d4fb31f6c294c0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5c31f5f6684d71" /><Relationship Type="http://schemas.openxmlformats.org/officeDocument/2006/relationships/notesSlide" Target="/ppt/notesSlides/notesSlide8.xml" Id="Ra2925346d667429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24db3953304c52" /><Relationship Type="http://schemas.openxmlformats.org/officeDocument/2006/relationships/notesSlide" Target="/ppt/notesSlides/notesSlide9.xml" Id="Re7fe01b7847b4cf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603b460e5d4654" /><Relationship Type="http://schemas.openxmlformats.org/officeDocument/2006/relationships/notesSlide" Target="/ppt/notesSlides/notesSlide10.xml" Id="R5c6506693753407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eeb5ab4d014c45" /><Relationship Type="http://schemas.openxmlformats.org/officeDocument/2006/relationships/notesSlide" Target="/ppt/notesSlides/notesSlide11.xml" Id="R3e633153ac48494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A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itle-gold-bar">
            <a:extLst xmlns:a="http://schemas.openxmlformats.org/drawingml/2006/main">
              <a:ext uri="{FF2B5EF4-FFF2-40B4-BE49-F238E27FC236}">
                <a16:creationId xmlns:a16="http://schemas.microsoft.com/office/drawing/2014/main" id="{C95D50D2-8335-4C81-BD19-6DF177D2A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B8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EEB0FEA6-2723-4FA4-A6B2-E137BE50E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8FAFC"/>
                </a:solidFill>
              </a:defRPr>
            </a:pPr>
            <a:r>
              <a:rPr sz="1800" b="1">
                <a:solidFill>
                  <a:srgbClr val="F8FAFC"/>
                </a:solidFill>
              </a:rPr>
              <a:t>LEJIEND</a:t>
            </a:r>
          </a:p>
        </p:txBody>
      </p:sp>
      <p:sp>
        <p:nvSpPr>
          <p:cNvPr id="3" name="series">
            <a:extLst xmlns:a="http://schemas.openxmlformats.org/drawingml/2006/main">
              <a:ext uri="{FF2B5EF4-FFF2-40B4-BE49-F238E27FC236}">
                <a16:creationId xmlns:a16="http://schemas.microsoft.com/office/drawing/2014/main" id="{6D2CF84C-E6CA-4D48-B34A-A7ADE6F3A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25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B84B"/>
                </a:solidFill>
              </a:defRPr>
            </a:pPr>
            <a:r>
              <a:rPr sz="1200" b="1">
                <a:solidFill>
                  <a:srgbClr val="EFB84B"/>
                </a:solidFill>
              </a:rPr>
              <a:t>BUILDING IN PUBLIC · BACKEND 01</a:t>
            </a:r>
          </a:p>
        </p:txBody>
      </p:sp>
      <p:sp>
        <p:nvSpPr>
          <p:cNvPr id="4" name="deck-title">
            <a:extLst xmlns:a="http://schemas.openxmlformats.org/drawingml/2006/main">
              <a:ext uri="{FF2B5EF4-FFF2-40B4-BE49-F238E27FC236}">
                <a16:creationId xmlns:a16="http://schemas.microsoft.com/office/drawing/2014/main" id="{F0495642-55E3-4201-9ECA-A2749AA7B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89535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F8FAFC"/>
                </a:solidFill>
              </a:defRPr>
            </a:pPr>
            <a:r>
              <a:rPr sz="4800" b="1">
                <a:solidFill>
                  <a:srgbClr val="F8FAFC"/>
                </a:solidFill>
              </a:rPr>
              <a:t>Build the API behind</a:t>
            </a:r>
          </a:p>
          <a:p xmlns:a="http://schemas.openxmlformats.org/drawingml/2006/main">
            <a:pPr algn="l">
              <a:defRPr sz="4800" b="1">
                <a:solidFill>
                  <a:srgbClr val="F8FAFC"/>
                </a:solidFill>
              </a:defRPr>
            </a:pPr>
            <a:r>
              <a:rPr sz="4800" b="1">
                <a:solidFill>
                  <a:srgbClr val="F8FAFC"/>
                </a:solidFill>
              </a:rPr>
              <a:t>Lejiend’s conversations.</a:t>
            </a:r>
          </a:p>
        </p:txBody>
      </p:sp>
      <p:sp>
        <p:nvSpPr>
          <p:cNvPr id="5" name="deck-subtitle">
            <a:extLst xmlns:a="http://schemas.openxmlformats.org/drawingml/2006/main">
              <a:ext uri="{FF2B5EF4-FFF2-40B4-BE49-F238E27FC236}">
                <a16:creationId xmlns:a16="http://schemas.microsoft.com/office/drawing/2014/main" id="{92F5378A-2E4C-4521-AA5C-5D595B06E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48125"/>
            <a:ext cx="8382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A9BBCB"/>
                </a:solidFill>
              </a:defRPr>
            </a:pPr>
            <a:r>
              <a:rPr sz="1800" b="0">
                <a:solidFill>
                  <a:srgbClr val="A9BBCB"/>
                </a:solidFill>
              </a:rPr>
              <a:t>A step-by-step architecture for FastAPI on Cloudflare Workers, D1, Queues, FormSubmit and Microsoft Teams.</a:t>
            </a:r>
          </a:p>
        </p:txBody>
      </p:sp>
      <p:sp>
        <p:nvSpPr>
          <p:cNvPr id="6" name="title-tag">
            <a:extLst xmlns:a="http://schemas.openxmlformats.org/drawingml/2006/main">
              <a:ext uri="{FF2B5EF4-FFF2-40B4-BE49-F238E27FC236}">
                <a16:creationId xmlns:a16="http://schemas.microsoft.com/office/drawing/2014/main" id="{CD8FA369-052B-4C89-8980-D48BB1B92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34000"/>
            <a:ext cx="409575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15385D"/>
          </a:solidFill>
          <a:ln xmlns:a="http://schemas.openxmlformats.org/drawingml/2006/main" w="14288">
            <a:solidFill>
              <a:srgbClr val="24547D"/>
            </a:solidFill>
            <a:prstDash val="solid"/>
          </a:ln>
        </p:spPr>
      </p:sp>
      <p:sp>
        <p:nvSpPr>
          <p:cNvPr id="7" name="title-tag-text">
            <a:extLst xmlns:a="http://schemas.openxmlformats.org/drawingml/2006/main">
              <a:ext uri="{FF2B5EF4-FFF2-40B4-BE49-F238E27FC236}">
                <a16:creationId xmlns:a16="http://schemas.microsoft.com/office/drawing/2014/main" id="{1DDEB00B-870B-444B-AE75-BF500AABC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438775"/>
            <a:ext cx="37623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6D58F"/>
                </a:solidFill>
              </a:defRPr>
            </a:pPr>
            <a:r>
              <a:rPr sz="1275" b="1">
                <a:solidFill>
                  <a:srgbClr val="F6D58F"/>
                </a:solidFill>
              </a:rPr>
              <a:t>api.lejiend.com · implementation guide</a:t>
            </a:r>
          </a:p>
        </p:txBody>
      </p:sp>
      <p:sp>
        <p:nvSpPr>
          <p:cNvPr id="8" name="title-date">
            <a:extLst xmlns:a="http://schemas.openxmlformats.org/drawingml/2006/main">
              <a:ext uri="{FF2B5EF4-FFF2-40B4-BE49-F238E27FC236}">
                <a16:creationId xmlns:a16="http://schemas.microsoft.com/office/drawing/2014/main" id="{CBFB7870-3691-4350-9B11-78386C650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334125"/>
            <a:ext cx="190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A9BBCB"/>
                </a:solidFill>
              </a:defRPr>
            </a:pPr>
            <a:r>
              <a:rPr sz="900" b="1">
                <a:solidFill>
                  <a:srgbClr val="A9BBCB"/>
                </a:solidFill>
              </a:rPr>
              <a:t>SEPTEMBER 2026</a:t>
            </a:r>
          </a:p>
        </p:txBody>
      </p:sp>
    </p:spTree>
    <p:extLst>
      <p:ext uri="{BB962C8B-B14F-4D97-AF65-F5344CB8AC3E}">
        <p14:creationId xmlns:p14="http://schemas.microsoft.com/office/powerpoint/2010/main" val="67557444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kicker-2">
            <a:extLst xmlns:a="http://schemas.openxmlformats.org/drawingml/2006/main">
              <a:ext uri="{FF2B5EF4-FFF2-40B4-BE49-F238E27FC236}">
                <a16:creationId xmlns:a16="http://schemas.microsoft.com/office/drawing/2014/main" id="{A9549588-A203-47A3-B2A2-3F0D91C0F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43D47"/>
                </a:solidFill>
              </a:defRPr>
            </a:pPr>
            <a:r>
              <a:rPr sz="1125" b="1">
                <a:solidFill>
                  <a:srgbClr val="E43D47"/>
                </a:solidFill>
              </a:rPr>
              <a:t>02  PURPOSE</a:t>
            </a:r>
          </a:p>
        </p:txBody>
      </p:sp>
      <p:sp>
        <p:nvSpPr>
          <p:cNvPr id="2" name="title-2">
            <a:extLst xmlns:a="http://schemas.openxmlformats.org/drawingml/2006/main">
              <a:ext uri="{FF2B5EF4-FFF2-40B4-BE49-F238E27FC236}">
                <a16:creationId xmlns:a16="http://schemas.microsoft.com/office/drawing/2014/main" id="{4C8D2BEC-2BF1-492B-8579-0ED011DA6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8105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071A2E"/>
                </a:solidFill>
              </a:defRPr>
            </a:pPr>
            <a:r>
              <a:rPr sz="3600" b="1">
                <a:solidFill>
                  <a:srgbClr val="071A2E"/>
                </a:solidFill>
              </a:rPr>
              <a:t>One API boundary. Two kinds of trust.</a:t>
            </a:r>
          </a:p>
        </p:txBody>
      </p:sp>
      <p:sp>
        <p:nvSpPr>
          <p:cNvPr id="3" name="header-rule-2">
            <a:extLst xmlns:a="http://schemas.openxmlformats.org/drawingml/2006/main">
              <a:ext uri="{FF2B5EF4-FFF2-40B4-BE49-F238E27FC236}">
                <a16:creationId xmlns:a16="http://schemas.microsoft.com/office/drawing/2014/main" id="{440CF7AA-3767-4F8F-869D-3620F29AB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504950"/>
            <a:ext cx="1089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E8E1D5"/>
            </a:solidFill>
            <a:prstDash val="solid"/>
          </a:ln>
        </p:spPr>
      </p:sp>
      <p:sp>
        <p:nvSpPr>
          <p:cNvPr id="4" name="left-number">
            <a:extLst xmlns:a="http://schemas.openxmlformats.org/drawingml/2006/main">
              <a:ext uri="{FF2B5EF4-FFF2-40B4-BE49-F238E27FC236}">
                <a16:creationId xmlns:a16="http://schemas.microsoft.com/office/drawing/2014/main" id="{CEBAF94B-7AAF-4D50-88B7-A07AC06B4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52625"/>
            <a:ext cx="95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EFB84B"/>
                </a:solidFill>
              </a:defRPr>
            </a:pPr>
            <a:r>
              <a:rPr sz="4350" b="1">
                <a:solidFill>
                  <a:srgbClr val="EFB84B"/>
                </a:solidFill>
              </a:rPr>
              <a:t>01</a:t>
            </a:r>
          </a:p>
        </p:txBody>
      </p:sp>
      <p:sp>
        <p:nvSpPr>
          <p:cNvPr id="5" name="left-title">
            <a:extLst xmlns:a="http://schemas.openxmlformats.org/drawingml/2006/main">
              <a:ext uri="{FF2B5EF4-FFF2-40B4-BE49-F238E27FC236}">
                <a16:creationId xmlns:a16="http://schemas.microsoft.com/office/drawing/2014/main" id="{50F5C7F1-A3E4-40D2-9F92-7D7F8F55B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1952625"/>
            <a:ext cx="409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071A2E"/>
                </a:solidFill>
              </a:defRPr>
            </a:pPr>
            <a:r>
              <a:rPr sz="2325" b="1">
                <a:solidFill>
                  <a:srgbClr val="071A2E"/>
                </a:solidFill>
              </a:rPr>
              <a:t>Customer enquiries</a:t>
            </a:r>
          </a:p>
        </p:txBody>
      </p:sp>
      <p:sp>
        <p:nvSpPr>
          <p:cNvPr id="6" name="left-copy">
            <a:extLst xmlns:a="http://schemas.openxmlformats.org/drawingml/2006/main">
              <a:ext uri="{FF2B5EF4-FFF2-40B4-BE49-F238E27FC236}">
                <a16:creationId xmlns:a16="http://schemas.microsoft.com/office/drawing/2014/main" id="{3280E01F-BD71-46B9-B7A6-0B2C4681B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571750"/>
            <a:ext cx="38576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07184"/>
                </a:solidFill>
              </a:defRPr>
            </a:pPr>
            <a:r>
              <a:rPr sz="1650" b="0">
                <a:solidFill>
                  <a:srgbClr val="607184"/>
                </a:solidFill>
              </a:rPr>
              <a:t>Capture a person’s question, context and contact details so Lejiend can follow up.</a:t>
            </a:r>
          </a:p>
        </p:txBody>
      </p:sp>
      <p:sp>
        <p:nvSpPr>
          <p:cNvPr id="7" name="split">
            <a:extLst xmlns:a="http://schemas.openxmlformats.org/drawingml/2006/main">
              <a:ext uri="{FF2B5EF4-FFF2-40B4-BE49-F238E27FC236}">
                <a16:creationId xmlns:a16="http://schemas.microsoft.com/office/drawing/2014/main" id="{4B80B26B-220B-484C-B440-60A022550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85950"/>
            <a:ext cx="0" cy="3333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8E1D5"/>
            </a:solidFill>
            <a:prstDash val="solid"/>
          </a:ln>
        </p:spPr>
      </p:sp>
      <p:sp>
        <p:nvSpPr>
          <p:cNvPr id="8" name="right-number">
            <a:extLst xmlns:a="http://schemas.openxmlformats.org/drawingml/2006/main">
              <a:ext uri="{FF2B5EF4-FFF2-40B4-BE49-F238E27FC236}">
                <a16:creationId xmlns:a16="http://schemas.microsoft.com/office/drawing/2014/main" id="{9561535B-5B20-4963-8CC0-0B310C258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952625"/>
            <a:ext cx="95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66CEA0"/>
                </a:solidFill>
              </a:defRPr>
            </a:pPr>
            <a:r>
              <a:rPr sz="4350" b="1">
                <a:solidFill>
                  <a:srgbClr val="66CEA0"/>
                </a:solidFill>
              </a:rPr>
              <a:t>02</a:t>
            </a:r>
          </a:p>
        </p:txBody>
      </p:sp>
      <p:sp>
        <p:nvSpPr>
          <p:cNvPr id="9" name="right-title">
            <a:extLst xmlns:a="http://schemas.openxmlformats.org/drawingml/2006/main">
              <a:ext uri="{FF2B5EF4-FFF2-40B4-BE49-F238E27FC236}">
                <a16:creationId xmlns:a16="http://schemas.microsoft.com/office/drawing/2014/main" id="{638D109B-953C-4ADB-B710-183C96B41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1952625"/>
            <a:ext cx="4000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071A2E"/>
                </a:solidFill>
              </a:defRPr>
            </a:pPr>
            <a:r>
              <a:rPr sz="2325" b="1">
                <a:solidFill>
                  <a:srgbClr val="071A2E"/>
                </a:solidFill>
              </a:rPr>
              <a:t>Marketing consent</a:t>
            </a:r>
          </a:p>
        </p:txBody>
      </p:sp>
      <p:sp>
        <p:nvSpPr>
          <p:cNvPr id="10" name="right-copy">
            <a:extLst xmlns:a="http://schemas.openxmlformats.org/drawingml/2006/main">
              <a:ext uri="{FF2B5EF4-FFF2-40B4-BE49-F238E27FC236}">
                <a16:creationId xmlns:a16="http://schemas.microsoft.com/office/drawing/2014/main" id="{B57BFBE2-4F59-42AA-9D22-8923FECCF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2571750"/>
            <a:ext cx="38576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07184"/>
                </a:solidFill>
              </a:defRPr>
            </a:pPr>
            <a:r>
              <a:rPr sz="1650" b="0">
                <a:solidFill>
                  <a:srgbClr val="607184"/>
                </a:solidFill>
              </a:rPr>
              <a:t>Capture email, WhatsApp and explicit permission—without treating every enquiry as a subscriber.</a:t>
            </a:r>
          </a:p>
        </p:txBody>
      </p:sp>
      <p:sp>
        <p:nvSpPr>
          <p:cNvPr id="11" name="principle-band">
            <a:extLst xmlns:a="http://schemas.openxmlformats.org/drawingml/2006/main">
              <a:ext uri="{FF2B5EF4-FFF2-40B4-BE49-F238E27FC236}">
                <a16:creationId xmlns:a16="http://schemas.microsoft.com/office/drawing/2014/main" id="{65BFF2AC-FB03-408C-8416-D6DB0F4B7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74420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071A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principle-kicker">
            <a:extLst xmlns:a="http://schemas.openxmlformats.org/drawingml/2006/main">
              <a:ext uri="{FF2B5EF4-FFF2-40B4-BE49-F238E27FC236}">
                <a16:creationId xmlns:a16="http://schemas.microsoft.com/office/drawing/2014/main" id="{762B78E8-B036-483D-BBD7-33F5E082D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55295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EFB84B"/>
                </a:solidFill>
              </a:defRPr>
            </a:pPr>
            <a:r>
              <a:rPr sz="1050" b="1">
                <a:solidFill>
                  <a:srgbClr val="EFB84B"/>
                </a:solidFill>
              </a:rPr>
              <a:t>THE BOUNDARY</a:t>
            </a:r>
          </a:p>
        </p:txBody>
      </p:sp>
      <p:sp>
        <p:nvSpPr>
          <p:cNvPr id="13" name="principle">
            <a:extLst xmlns:a="http://schemas.openxmlformats.org/drawingml/2006/main">
              <a:ext uri="{FF2B5EF4-FFF2-40B4-BE49-F238E27FC236}">
                <a16:creationId xmlns:a16="http://schemas.microsoft.com/office/drawing/2014/main" id="{855F32C7-ABB5-4041-A28D-691015E49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886325"/>
            <a:ext cx="971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8FAFC"/>
                </a:solidFill>
              </a:defRPr>
            </a:pPr>
            <a:r>
              <a:rPr sz="2250" b="1">
                <a:solidFill>
                  <a:srgbClr val="F8FAFC"/>
                </a:solidFill>
              </a:rPr>
              <a:t>An enquiry never becomes marketing consent automatically.</a:t>
            </a:r>
          </a:p>
        </p:txBody>
      </p:sp>
      <p:sp>
        <p:nvSpPr>
          <p:cNvPr id="14" name="footer-brand-2">
            <a:extLst xmlns:a="http://schemas.openxmlformats.org/drawingml/2006/main">
              <a:ext uri="{FF2B5EF4-FFF2-40B4-BE49-F238E27FC236}">
                <a16:creationId xmlns:a16="http://schemas.microsoft.com/office/drawing/2014/main" id="{991A58C3-A88D-4C0C-911C-2EB2B6D6A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29375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07184"/>
                </a:solidFill>
              </a:defRPr>
            </a:pPr>
            <a:r>
              <a:rPr sz="900" b="1">
                <a:solidFill>
                  <a:srgbClr val="607184"/>
                </a:solidFill>
              </a:rPr>
              <a:t>LEJIEND  |  API BUILD GUIDE</a:t>
            </a:r>
          </a:p>
        </p:txBody>
      </p:sp>
      <p:sp>
        <p:nvSpPr>
          <p:cNvPr id="15" name="footer-page-2">
            <a:extLst xmlns:a="http://schemas.openxmlformats.org/drawingml/2006/main">
              <a:ext uri="{FF2B5EF4-FFF2-40B4-BE49-F238E27FC236}">
                <a16:creationId xmlns:a16="http://schemas.microsoft.com/office/drawing/2014/main" id="{7701C316-B2DB-4FF9-AD7C-3FBD652A2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29375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07184"/>
                </a:solidFill>
              </a:defRPr>
            </a:pPr>
            <a:r>
              <a:rPr sz="900" b="1">
                <a:solidFill>
                  <a:srgbClr val="607184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65284375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kicker-3">
            <a:extLst xmlns:a="http://schemas.openxmlformats.org/drawingml/2006/main">
              <a:ext uri="{FF2B5EF4-FFF2-40B4-BE49-F238E27FC236}">
                <a16:creationId xmlns:a16="http://schemas.microsoft.com/office/drawing/2014/main" id="{10DA511D-142E-479E-8F83-EC0776F92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43D47"/>
                </a:solidFill>
              </a:defRPr>
            </a:pPr>
            <a:r>
              <a:rPr sz="1125" b="1">
                <a:solidFill>
                  <a:srgbClr val="E43D47"/>
                </a:solidFill>
              </a:rPr>
              <a:t>03  ARCHITECTURE</a:t>
            </a:r>
          </a:p>
        </p:txBody>
      </p:sp>
      <p:sp>
        <p:nvSpPr>
          <p:cNvPr id="2" name="title-3">
            <a:extLst xmlns:a="http://schemas.openxmlformats.org/drawingml/2006/main">
              <a:ext uri="{FF2B5EF4-FFF2-40B4-BE49-F238E27FC236}">
                <a16:creationId xmlns:a16="http://schemas.microsoft.com/office/drawing/2014/main" id="{20E457AD-0DFF-468E-B187-C01145A95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8105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071A2E"/>
                </a:solidFill>
              </a:defRPr>
            </a:pPr>
            <a:r>
              <a:rPr sz="3600" b="1">
                <a:solidFill>
                  <a:srgbClr val="071A2E"/>
                </a:solidFill>
              </a:rPr>
              <a:t>Accept quickly. Process reliably.</a:t>
            </a:r>
          </a:p>
        </p:txBody>
      </p:sp>
      <p:sp>
        <p:nvSpPr>
          <p:cNvPr id="3" name="header-rule-3">
            <a:extLst xmlns:a="http://schemas.openxmlformats.org/drawingml/2006/main">
              <a:ext uri="{FF2B5EF4-FFF2-40B4-BE49-F238E27FC236}">
                <a16:creationId xmlns:a16="http://schemas.microsoft.com/office/drawing/2014/main" id="{0871C975-9B7C-4DF4-8166-FACAF4024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504950"/>
            <a:ext cx="1089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E8E1D5"/>
            </a:solidFill>
            <a:prstDash val="solid"/>
          </a:ln>
        </p:spPr>
      </p:sp>
      <p:sp>
        <p:nvSpPr>
          <p:cNvPr id="4" name="a1">
            <a:extLst xmlns:a="http://schemas.openxmlformats.org/drawingml/2006/main">
              <a:ext uri="{FF2B5EF4-FFF2-40B4-BE49-F238E27FC236}">
                <a16:creationId xmlns:a16="http://schemas.microsoft.com/office/drawing/2014/main" id="{0FF75EA1-8CC3-4966-9A88-5B750279B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2800350"/>
            <a:ext cx="685800" cy="2286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EFB84B"/>
          </a:solidFill>
          <a:ln xmlns:a="http://schemas.openxmlformats.org/drawingml/2006/main" w="9525">
            <a:solidFill>
              <a:srgbClr val="EFB84B"/>
            </a:solidFill>
            <a:prstDash val="solid"/>
          </a:ln>
        </p:spPr>
      </p:sp>
      <p:sp>
        <p:nvSpPr>
          <p:cNvPr id="5" name="a2">
            <a:extLst xmlns:a="http://schemas.openxmlformats.org/drawingml/2006/main">
              <a:ext uri="{FF2B5EF4-FFF2-40B4-BE49-F238E27FC236}">
                <a16:creationId xmlns:a16="http://schemas.microsoft.com/office/drawing/2014/main" id="{EFD593FD-4E9C-4038-A7C7-BF51604F5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2800350"/>
            <a:ext cx="685800" cy="2286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EFB84B"/>
          </a:solidFill>
          <a:ln xmlns:a="http://schemas.openxmlformats.org/drawingml/2006/main" w="9525">
            <a:solidFill>
              <a:srgbClr val="EFB84B"/>
            </a:solidFill>
            <a:prstDash val="solid"/>
          </a:ln>
        </p:spPr>
      </p:sp>
      <p:sp>
        <p:nvSpPr>
          <p:cNvPr id="6" name="a3">
            <a:extLst xmlns:a="http://schemas.openxmlformats.org/drawingml/2006/main">
              <a:ext uri="{FF2B5EF4-FFF2-40B4-BE49-F238E27FC236}">
                <a16:creationId xmlns:a16="http://schemas.microsoft.com/office/drawing/2014/main" id="{0FEE2E3D-B1DF-432C-9E70-AB4171C4A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800350"/>
            <a:ext cx="685800" cy="2286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EFB84B"/>
          </a:solidFill>
          <a:ln xmlns:a="http://schemas.openxmlformats.org/drawingml/2006/main" w="9525">
            <a:solidFill>
              <a:srgbClr val="EFB84B"/>
            </a:solidFill>
            <a:prstDash val="solid"/>
          </a:ln>
        </p:spPr>
      </p:sp>
      <p:sp>
        <p:nvSpPr>
          <p:cNvPr id="7" name="fanout-v">
            <a:extLst xmlns:a="http://schemas.openxmlformats.org/drawingml/2006/main">
              <a:ext uri="{FF2B5EF4-FFF2-40B4-BE49-F238E27FC236}">
                <a16:creationId xmlns:a16="http://schemas.microsoft.com/office/drawing/2014/main" id="{6E6E0AA2-73AC-4FBE-8D7A-1959043E1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647950"/>
            <a:ext cx="0" cy="20955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EFB84B"/>
            </a:solidFill>
            <a:prstDash val="solid"/>
          </a:ln>
        </p:spPr>
      </p:sp>
      <p:sp>
        <p:nvSpPr>
          <p:cNvPr id="8" name="fanout-1">
            <a:extLst xmlns:a="http://schemas.openxmlformats.org/drawingml/2006/main">
              <a:ext uri="{FF2B5EF4-FFF2-40B4-BE49-F238E27FC236}">
                <a16:creationId xmlns:a16="http://schemas.microsoft.com/office/drawing/2014/main" id="{EC777FBC-A114-40E6-A697-C6AEF744F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647950"/>
            <a:ext cx="514350" cy="1905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EFB84B"/>
          </a:solidFill>
          <a:ln xmlns:a="http://schemas.openxmlformats.org/drawingml/2006/main" w="9525">
            <a:solidFill>
              <a:srgbClr val="EFB84B"/>
            </a:solidFill>
            <a:prstDash val="solid"/>
          </a:ln>
        </p:spPr>
      </p:sp>
      <p:sp>
        <p:nvSpPr>
          <p:cNvPr id="9" name="fanout-2">
            <a:extLst xmlns:a="http://schemas.openxmlformats.org/drawingml/2006/main">
              <a:ext uri="{FF2B5EF4-FFF2-40B4-BE49-F238E27FC236}">
                <a16:creationId xmlns:a16="http://schemas.microsoft.com/office/drawing/2014/main" id="{32D08D95-B013-452F-836D-2EEB71259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600450"/>
            <a:ext cx="514350" cy="1905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EFB84B"/>
          </a:solidFill>
          <a:ln xmlns:a="http://schemas.openxmlformats.org/drawingml/2006/main" w="9525">
            <a:solidFill>
              <a:srgbClr val="EFB84B"/>
            </a:solidFill>
            <a:prstDash val="solid"/>
          </a:ln>
        </p:spPr>
      </p:sp>
      <p:sp>
        <p:nvSpPr>
          <p:cNvPr id="10" name="fanout-3">
            <a:extLst xmlns:a="http://schemas.openxmlformats.org/drawingml/2006/main">
              <a:ext uri="{FF2B5EF4-FFF2-40B4-BE49-F238E27FC236}">
                <a16:creationId xmlns:a16="http://schemas.microsoft.com/office/drawing/2014/main" id="{010E9127-2A51-4E54-9B15-7AE46FA07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4552950"/>
            <a:ext cx="514350" cy="1905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EFB84B"/>
          </a:solidFill>
          <a:ln xmlns:a="http://schemas.openxmlformats.org/drawingml/2006/main" w="9525">
            <a:solidFill>
              <a:srgbClr val="EFB84B"/>
            </a:solidFill>
            <a:prstDash val="solid"/>
          </a:ln>
        </p:spPr>
      </p:sp>
      <p:sp>
        <p:nvSpPr>
          <p:cNvPr id="11" name="browser-box">
            <a:extLst xmlns:a="http://schemas.openxmlformats.org/drawingml/2006/main">
              <a:ext uri="{FF2B5EF4-FFF2-40B4-BE49-F238E27FC236}">
                <a16:creationId xmlns:a16="http://schemas.microsoft.com/office/drawing/2014/main" id="{888E3964-D2C5-44D9-9C49-3B66FF2BF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81250"/>
            <a:ext cx="18478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15385D"/>
          </a:solidFill>
          <a:ln xmlns:a="http://schemas.openxmlformats.org/drawingml/2006/main" w="14288">
            <a:solidFill>
              <a:srgbClr val="79B7F2"/>
            </a:solidFill>
            <a:prstDash val="solid"/>
          </a:ln>
        </p:spPr>
      </p:sp>
      <p:sp>
        <p:nvSpPr>
          <p:cNvPr id="12" name="browser-label">
            <a:extLst xmlns:a="http://schemas.openxmlformats.org/drawingml/2006/main">
              <a:ext uri="{FF2B5EF4-FFF2-40B4-BE49-F238E27FC236}">
                <a16:creationId xmlns:a16="http://schemas.microsoft.com/office/drawing/2014/main" id="{1CD4E1BF-EA18-4128-9358-6904E29AB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514600"/>
            <a:ext cx="15811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8FAFC"/>
                </a:solidFill>
              </a:defRPr>
            </a:pPr>
            <a:r>
              <a:rPr sz="1575" b="1">
                <a:solidFill>
                  <a:srgbClr val="F8FAFC"/>
                </a:solidFill>
              </a:rPr>
              <a:t>Lejiend</a:t>
            </a:r>
          </a:p>
          <a:p xmlns:a="http://schemas.openxmlformats.org/drawingml/2006/main">
            <a:pPr algn="ctr">
              <a:defRPr sz="1575" b="1">
                <a:solidFill>
                  <a:srgbClr val="F8FAFC"/>
                </a:solidFill>
              </a:defRPr>
            </a:pPr>
            <a:r>
              <a:rPr sz="1575" b="1">
                <a:solidFill>
                  <a:srgbClr val="F8FAFC"/>
                </a:solidFill>
              </a:rPr>
              <a:t>forms</a:t>
            </a:r>
          </a:p>
        </p:txBody>
      </p:sp>
      <p:sp>
        <p:nvSpPr>
          <p:cNvPr id="13" name="api-box">
            <a:extLst xmlns:a="http://schemas.openxmlformats.org/drawingml/2006/main">
              <a:ext uri="{FF2B5EF4-FFF2-40B4-BE49-F238E27FC236}">
                <a16:creationId xmlns:a16="http://schemas.microsoft.com/office/drawing/2014/main" id="{D5DC2694-E688-434D-94F9-77E9E1947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2381250"/>
            <a:ext cx="182880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071A2E"/>
          </a:solidFill>
          <a:ln xmlns:a="http://schemas.openxmlformats.org/drawingml/2006/main" w="14288">
            <a:solidFill>
              <a:srgbClr val="EFB84B"/>
            </a:solidFill>
            <a:prstDash val="solid"/>
          </a:ln>
        </p:spPr>
      </p:sp>
      <p:sp>
        <p:nvSpPr>
          <p:cNvPr id="14" name="api-label">
            <a:extLst xmlns:a="http://schemas.openxmlformats.org/drawingml/2006/main">
              <a:ext uri="{FF2B5EF4-FFF2-40B4-BE49-F238E27FC236}">
                <a16:creationId xmlns:a16="http://schemas.microsoft.com/office/drawing/2014/main" id="{173ED503-B860-42D2-8260-82C6F72D7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514600"/>
            <a:ext cx="15621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8FAFC"/>
                </a:solidFill>
              </a:defRPr>
            </a:pPr>
            <a:r>
              <a:rPr sz="1575" b="1">
                <a:solidFill>
                  <a:srgbClr val="F8FAFC"/>
                </a:solidFill>
              </a:rPr>
              <a:t>FastAPI</a:t>
            </a:r>
          </a:p>
          <a:p xmlns:a="http://schemas.openxmlformats.org/drawingml/2006/main">
            <a:pPr algn="ctr">
              <a:defRPr sz="1575" b="1">
                <a:solidFill>
                  <a:srgbClr val="F8FAFC"/>
                </a:solidFill>
              </a:defRPr>
            </a:pPr>
            <a:r>
              <a:rPr sz="1575" b="1">
                <a:solidFill>
                  <a:srgbClr val="F8FAFC"/>
                </a:solidFill>
              </a:rPr>
              <a:t>API Worker</a:t>
            </a:r>
          </a:p>
        </p:txBody>
      </p:sp>
      <p:sp>
        <p:nvSpPr>
          <p:cNvPr id="15" name="queue-box">
            <a:extLst xmlns:a="http://schemas.openxmlformats.org/drawingml/2006/main">
              <a:ext uri="{FF2B5EF4-FFF2-40B4-BE49-F238E27FC236}">
                <a16:creationId xmlns:a16="http://schemas.microsoft.com/office/drawing/2014/main" id="{9C22A401-EA17-4CFD-807F-C17FB6307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2381250"/>
            <a:ext cx="17716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15385D"/>
          </a:solidFill>
          <a:ln xmlns:a="http://schemas.openxmlformats.org/drawingml/2006/main" w="14288">
            <a:solidFill>
              <a:srgbClr val="EFB84B"/>
            </a:solidFill>
            <a:prstDash val="solid"/>
          </a:ln>
        </p:spPr>
      </p:sp>
      <p:sp>
        <p:nvSpPr>
          <p:cNvPr id="16" name="queue-label">
            <a:extLst xmlns:a="http://schemas.openxmlformats.org/drawingml/2006/main">
              <a:ext uri="{FF2B5EF4-FFF2-40B4-BE49-F238E27FC236}">
                <a16:creationId xmlns:a16="http://schemas.microsoft.com/office/drawing/2014/main" id="{D5B617A9-8CE0-48AA-98B5-5534EECC0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2514600"/>
            <a:ext cx="15049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8FAFC"/>
                </a:solidFill>
              </a:defRPr>
            </a:pPr>
            <a:r>
              <a:rPr sz="1575" b="1">
                <a:solidFill>
                  <a:srgbClr val="F8FAFC"/>
                </a:solidFill>
              </a:rPr>
              <a:t>Cloudflare</a:t>
            </a:r>
          </a:p>
          <a:p xmlns:a="http://schemas.openxmlformats.org/drawingml/2006/main">
            <a:pPr algn="ctr">
              <a:defRPr sz="1575" b="1">
                <a:solidFill>
                  <a:srgbClr val="F8FAFC"/>
                </a:solidFill>
              </a:defRPr>
            </a:pPr>
            <a:r>
              <a:rPr sz="1575" b="1">
                <a:solidFill>
                  <a:srgbClr val="F8FAFC"/>
                </a:solidFill>
              </a:rPr>
              <a:t>Queue</a:t>
            </a:r>
          </a:p>
        </p:txBody>
      </p:sp>
      <p:sp>
        <p:nvSpPr>
          <p:cNvPr id="17" name="consumer-box">
            <a:extLst xmlns:a="http://schemas.openxmlformats.org/drawingml/2006/main">
              <a:ext uri="{FF2B5EF4-FFF2-40B4-BE49-F238E27FC236}">
                <a16:creationId xmlns:a16="http://schemas.microsoft.com/office/drawing/2014/main" id="{3DCFDAB0-B508-4155-A291-F95211449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381250"/>
            <a:ext cx="16954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071A2E"/>
          </a:solidFill>
          <a:ln xmlns:a="http://schemas.openxmlformats.org/drawingml/2006/main" w="14288">
            <a:solidFill>
              <a:srgbClr val="66CEA0"/>
            </a:solidFill>
            <a:prstDash val="solid"/>
          </a:ln>
        </p:spPr>
      </p:sp>
      <p:sp>
        <p:nvSpPr>
          <p:cNvPr id="18" name="consumer-label">
            <a:extLst xmlns:a="http://schemas.openxmlformats.org/drawingml/2006/main">
              <a:ext uri="{FF2B5EF4-FFF2-40B4-BE49-F238E27FC236}">
                <a16:creationId xmlns:a16="http://schemas.microsoft.com/office/drawing/2014/main" id="{D8A33A9F-9725-436B-A120-B5A0757A4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514600"/>
            <a:ext cx="1428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8FAFC"/>
                </a:solidFill>
              </a:defRPr>
            </a:pPr>
            <a:r>
              <a:rPr sz="1575" b="1">
                <a:solidFill>
                  <a:srgbClr val="F8FAFC"/>
                </a:solidFill>
              </a:rPr>
              <a:t>Consumer</a:t>
            </a:r>
          </a:p>
          <a:p xmlns:a="http://schemas.openxmlformats.org/drawingml/2006/main">
            <a:pPr algn="ctr">
              <a:defRPr sz="1575" b="1">
                <a:solidFill>
                  <a:srgbClr val="F8FAFC"/>
                </a:solidFill>
              </a:defRPr>
            </a:pPr>
            <a:r>
              <a:rPr sz="1575" b="1">
                <a:solidFill>
                  <a:srgbClr val="F8FAFC"/>
                </a:solidFill>
              </a:rPr>
              <a:t>Worker</a:t>
            </a:r>
          </a:p>
        </p:txBody>
      </p:sp>
      <p:sp>
        <p:nvSpPr>
          <p:cNvPr id="19" name="d1-box">
            <a:extLst xmlns:a="http://schemas.openxmlformats.org/drawingml/2006/main">
              <a:ext uri="{FF2B5EF4-FFF2-40B4-BE49-F238E27FC236}">
                <a16:creationId xmlns:a16="http://schemas.microsoft.com/office/drawing/2014/main" id="{1E9724E5-2726-4CA1-9870-31C96C580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2171700"/>
            <a:ext cx="114300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15385D"/>
          </a:solidFill>
          <a:ln xmlns:a="http://schemas.openxmlformats.org/drawingml/2006/main" w="14288">
            <a:solidFill>
              <a:srgbClr val="66CEA0"/>
            </a:solidFill>
            <a:prstDash val="solid"/>
          </a:ln>
        </p:spPr>
      </p:sp>
      <p:sp>
        <p:nvSpPr>
          <p:cNvPr id="20" name="d1-label">
            <a:extLst xmlns:a="http://schemas.openxmlformats.org/drawingml/2006/main">
              <a:ext uri="{FF2B5EF4-FFF2-40B4-BE49-F238E27FC236}">
                <a16:creationId xmlns:a16="http://schemas.microsoft.com/office/drawing/2014/main" id="{2D4F3388-2068-496A-B574-95EAA2586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2305050"/>
            <a:ext cx="8763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8FAFC"/>
                </a:solidFill>
              </a:defRPr>
            </a:pPr>
            <a:r>
              <a:rPr sz="1350" b="1">
                <a:solidFill>
                  <a:srgbClr val="F8FAFC"/>
                </a:solidFill>
              </a:rPr>
              <a:t>D1</a:t>
            </a:r>
          </a:p>
          <a:p xmlns:a="http://schemas.openxmlformats.org/drawingml/2006/main">
            <a:pPr algn="ctr">
              <a:defRPr sz="1350" b="1">
                <a:solidFill>
                  <a:srgbClr val="F8FAFC"/>
                </a:solidFill>
              </a:defRPr>
            </a:pPr>
            <a:r>
              <a:rPr sz="1350" b="1">
                <a:solidFill>
                  <a:srgbClr val="F8FAFC"/>
                </a:solidFill>
              </a:rPr>
              <a:t>record</a:t>
            </a:r>
          </a:p>
        </p:txBody>
      </p:sp>
      <p:sp>
        <p:nvSpPr>
          <p:cNvPr id="21" name="email-box">
            <a:extLst xmlns:a="http://schemas.openxmlformats.org/drawingml/2006/main">
              <a:ext uri="{FF2B5EF4-FFF2-40B4-BE49-F238E27FC236}">
                <a16:creationId xmlns:a16="http://schemas.microsoft.com/office/drawing/2014/main" id="{AB9EC083-DC85-4402-A80F-581B24451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3267075"/>
            <a:ext cx="114300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15385D"/>
          </a:solidFill>
          <a:ln xmlns:a="http://schemas.openxmlformats.org/drawingml/2006/main" w="14288">
            <a:solidFill>
              <a:srgbClr val="EFB84B"/>
            </a:solidFill>
            <a:prstDash val="solid"/>
          </a:ln>
        </p:spPr>
      </p:sp>
      <p:sp>
        <p:nvSpPr>
          <p:cNvPr id="22" name="email-label">
            <a:extLst xmlns:a="http://schemas.openxmlformats.org/drawingml/2006/main">
              <a:ext uri="{FF2B5EF4-FFF2-40B4-BE49-F238E27FC236}">
                <a16:creationId xmlns:a16="http://schemas.microsoft.com/office/drawing/2014/main" id="{7520CB5E-332C-489D-B9EF-4578E6858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3400425"/>
            <a:ext cx="8763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8FAFC"/>
                </a:solidFill>
              </a:defRPr>
            </a:pPr>
            <a:r>
              <a:rPr sz="1350" b="1">
                <a:solidFill>
                  <a:srgbClr val="F8FAFC"/>
                </a:solidFill>
              </a:rPr>
              <a:t>Email</a:t>
            </a:r>
          </a:p>
          <a:p xmlns:a="http://schemas.openxmlformats.org/drawingml/2006/main">
            <a:pPr algn="ctr">
              <a:defRPr sz="1350" b="1">
                <a:solidFill>
                  <a:srgbClr val="F8FAFC"/>
                </a:solidFill>
              </a:defRPr>
            </a:pPr>
            <a:r>
              <a:rPr sz="1350" b="1">
                <a:solidFill>
                  <a:srgbClr val="F8FAFC"/>
                </a:solidFill>
              </a:rPr>
              <a:t>alert</a:t>
            </a:r>
          </a:p>
        </p:txBody>
      </p:sp>
      <p:sp>
        <p:nvSpPr>
          <p:cNvPr id="23" name="teams-box">
            <a:extLst xmlns:a="http://schemas.openxmlformats.org/drawingml/2006/main">
              <a:ext uri="{FF2B5EF4-FFF2-40B4-BE49-F238E27FC236}">
                <a16:creationId xmlns:a16="http://schemas.microsoft.com/office/drawing/2014/main" id="{9BF94942-7561-4D3D-9B3D-35654A101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4362450"/>
            <a:ext cx="114300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15385D"/>
          </a:solidFill>
          <a:ln xmlns:a="http://schemas.openxmlformats.org/drawingml/2006/main" w="14288">
            <a:solidFill>
              <a:srgbClr val="E43D47"/>
            </a:solidFill>
            <a:prstDash val="solid"/>
          </a:ln>
        </p:spPr>
      </p:sp>
      <p:sp>
        <p:nvSpPr>
          <p:cNvPr id="24" name="teams-label">
            <a:extLst xmlns:a="http://schemas.openxmlformats.org/drawingml/2006/main">
              <a:ext uri="{FF2B5EF4-FFF2-40B4-BE49-F238E27FC236}">
                <a16:creationId xmlns:a16="http://schemas.microsoft.com/office/drawing/2014/main" id="{F93DADD7-0A66-43D3-98D5-4D43FAF7A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4495800"/>
            <a:ext cx="8763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8FAFC"/>
                </a:solidFill>
              </a:defRPr>
            </a:pPr>
            <a:r>
              <a:rPr sz="1350" b="1">
                <a:solidFill>
                  <a:srgbClr val="F8FAFC"/>
                </a:solidFill>
              </a:rPr>
              <a:t>Teams</a:t>
            </a:r>
          </a:p>
          <a:p xmlns:a="http://schemas.openxmlformats.org/drawingml/2006/main">
            <a:pPr algn="ctr">
              <a:defRPr sz="1350" b="1">
                <a:solidFill>
                  <a:srgbClr val="F8FAFC"/>
                </a:solidFill>
              </a:defRPr>
            </a:pPr>
            <a:r>
              <a:rPr sz="1350" b="1">
                <a:solidFill>
                  <a:srgbClr val="F8FAFC"/>
                </a:solidFill>
              </a:rPr>
              <a:t>alert</a:t>
            </a:r>
          </a:p>
        </p:txBody>
      </p:sp>
      <p:sp>
        <p:nvSpPr>
          <p:cNvPr id="25" name="architecture-note">
            <a:extLst xmlns:a="http://schemas.openxmlformats.org/drawingml/2006/main">
              <a:ext uri="{FF2B5EF4-FFF2-40B4-BE49-F238E27FC236}">
                <a16:creationId xmlns:a16="http://schemas.microsoft.com/office/drawing/2014/main" id="{BBB4ED92-556A-49AE-83F2-3A5693536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29250"/>
            <a:ext cx="1000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607184"/>
                </a:solidFill>
              </a:defRPr>
            </a:pPr>
            <a:r>
              <a:rPr sz="1575" b="0">
                <a:solidFill>
                  <a:srgbClr val="607184"/>
                </a:solidFill>
              </a:rPr>
              <a:t>The browser receives 202 once the Queue accepts the event. Storage and notifications continue asynchronously with retries.</a:t>
            </a:r>
          </a:p>
        </p:txBody>
      </p:sp>
      <p:sp>
        <p:nvSpPr>
          <p:cNvPr id="26" name="footer-brand-3">
            <a:extLst xmlns:a="http://schemas.openxmlformats.org/drawingml/2006/main">
              <a:ext uri="{FF2B5EF4-FFF2-40B4-BE49-F238E27FC236}">
                <a16:creationId xmlns:a16="http://schemas.microsoft.com/office/drawing/2014/main" id="{14D06198-7045-4BCC-8765-2228E55FA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29375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07184"/>
                </a:solidFill>
              </a:defRPr>
            </a:pPr>
            <a:r>
              <a:rPr sz="900" b="1">
                <a:solidFill>
                  <a:srgbClr val="607184"/>
                </a:solidFill>
              </a:rPr>
              <a:t>LEJIEND  |  API BUILD GUIDE</a:t>
            </a:r>
          </a:p>
        </p:txBody>
      </p:sp>
      <p:sp>
        <p:nvSpPr>
          <p:cNvPr id="27" name="footer-page-3">
            <a:extLst xmlns:a="http://schemas.openxmlformats.org/drawingml/2006/main">
              <a:ext uri="{FF2B5EF4-FFF2-40B4-BE49-F238E27FC236}">
                <a16:creationId xmlns:a16="http://schemas.microsoft.com/office/drawing/2014/main" id="{8D56E886-11EA-460C-9766-BDA8067CA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29375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07184"/>
                </a:solidFill>
              </a:defRPr>
            </a:pPr>
            <a:r>
              <a:rPr sz="900" b="1">
                <a:solidFill>
                  <a:srgbClr val="607184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52511312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A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kicker-4">
            <a:extLst xmlns:a="http://schemas.openxmlformats.org/drawingml/2006/main">
              <a:ext uri="{FF2B5EF4-FFF2-40B4-BE49-F238E27FC236}">
                <a16:creationId xmlns:a16="http://schemas.microsoft.com/office/drawing/2014/main" id="{6BAAAA16-5F23-48DC-AD09-A1B42DCE9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B84B"/>
                </a:solidFill>
              </a:defRPr>
            </a:pPr>
            <a:r>
              <a:rPr sz="1125" b="1">
                <a:solidFill>
                  <a:srgbClr val="EFB84B"/>
                </a:solidFill>
              </a:rPr>
              <a:t>04  REQUEST GATES</a:t>
            </a:r>
          </a:p>
        </p:txBody>
      </p:sp>
      <p:sp>
        <p:nvSpPr>
          <p:cNvPr id="2" name="title-4">
            <a:extLst xmlns:a="http://schemas.openxmlformats.org/drawingml/2006/main">
              <a:ext uri="{FF2B5EF4-FFF2-40B4-BE49-F238E27FC236}">
                <a16:creationId xmlns:a16="http://schemas.microsoft.com/office/drawing/2014/main" id="{C6F40476-AB57-4D60-840E-D6D068CC1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81050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8FAFC"/>
                </a:solidFill>
              </a:defRPr>
            </a:pPr>
            <a:r>
              <a:rPr sz="3600" b="1">
                <a:solidFill>
                  <a:srgbClr val="F8FAFC"/>
                </a:solidFill>
              </a:rPr>
              <a:t>Bad requests stop before the Queue.</a:t>
            </a:r>
          </a:p>
        </p:txBody>
      </p:sp>
      <p:sp>
        <p:nvSpPr>
          <p:cNvPr id="3" name="header-rule-4">
            <a:extLst xmlns:a="http://schemas.openxmlformats.org/drawingml/2006/main">
              <a:ext uri="{FF2B5EF4-FFF2-40B4-BE49-F238E27FC236}">
                <a16:creationId xmlns:a16="http://schemas.microsoft.com/office/drawing/2014/main" id="{3CBF609A-D251-4967-8F63-A1F788605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504950"/>
            <a:ext cx="1089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24547D"/>
            </a:solidFill>
            <a:prstDash val="solid"/>
          </a:ln>
        </p:spPr>
      </p:sp>
      <p:sp>
        <p:nvSpPr>
          <p:cNvPr id="4" name="gate-num-0">
            <a:extLst xmlns:a="http://schemas.openxmlformats.org/drawingml/2006/main">
              <a:ext uri="{FF2B5EF4-FFF2-40B4-BE49-F238E27FC236}">
                <a16:creationId xmlns:a16="http://schemas.microsoft.com/office/drawing/2014/main" id="{66C450CA-A6E9-41B0-89BF-A5C28882C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EFB84B"/>
                </a:solidFill>
              </a:defRPr>
            </a:pPr>
            <a:r>
              <a:rPr sz="1950" b="1">
                <a:solidFill>
                  <a:srgbClr val="EFB84B"/>
                </a:solidFill>
              </a:rPr>
              <a:t>01</a:t>
            </a:r>
          </a:p>
        </p:txBody>
      </p:sp>
      <p:sp>
        <p:nvSpPr>
          <p:cNvPr id="5" name="gate-title-0">
            <a:extLst xmlns:a="http://schemas.openxmlformats.org/drawingml/2006/main">
              <a:ext uri="{FF2B5EF4-FFF2-40B4-BE49-F238E27FC236}">
                <a16:creationId xmlns:a16="http://schemas.microsoft.com/office/drawing/2014/main" id="{9829F932-1754-4A6D-905B-87C8C9F66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1952625"/>
            <a:ext cx="2667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F8FAFC"/>
                </a:solidFill>
              </a:defRPr>
            </a:pPr>
            <a:r>
              <a:rPr sz="2025" b="1">
                <a:solidFill>
                  <a:srgbClr val="F8FAFC"/>
                </a:solidFill>
              </a:rPr>
              <a:t>Origin</a:t>
            </a:r>
          </a:p>
        </p:txBody>
      </p:sp>
      <p:sp>
        <p:nvSpPr>
          <p:cNvPr id="6" name="gate-copy-0">
            <a:extLst xmlns:a="http://schemas.openxmlformats.org/drawingml/2006/main">
              <a:ext uri="{FF2B5EF4-FFF2-40B4-BE49-F238E27FC236}">
                <a16:creationId xmlns:a16="http://schemas.microsoft.com/office/drawing/2014/main" id="{25F7CC6E-8E04-4904-AD82-5CB94C67C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409825"/>
            <a:ext cx="2714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A9BBCB"/>
                </a:solidFill>
              </a:defRPr>
            </a:pPr>
            <a:r>
              <a:rPr sz="1425" b="0">
                <a:solidFill>
                  <a:srgbClr val="A9BBCB"/>
                </a:solidFill>
              </a:rPr>
              <a:t>Only approved frontend origins.</a:t>
            </a:r>
          </a:p>
        </p:txBody>
      </p:sp>
      <p:sp>
        <p:nvSpPr>
          <p:cNvPr id="7" name="gate-line-0">
            <a:extLst xmlns:a="http://schemas.openxmlformats.org/drawingml/2006/main">
              <a:ext uri="{FF2B5EF4-FFF2-40B4-BE49-F238E27FC236}">
                <a16:creationId xmlns:a16="http://schemas.microsoft.com/office/drawing/2014/main" id="{74301A24-E7CD-4DE3-A013-2F4419055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076575"/>
            <a:ext cx="2667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4547D"/>
            </a:solidFill>
            <a:prstDash val="solid"/>
          </a:ln>
        </p:spPr>
      </p:sp>
      <p:sp>
        <p:nvSpPr>
          <p:cNvPr id="8" name="gate-num-1">
            <a:extLst xmlns:a="http://schemas.openxmlformats.org/drawingml/2006/main">
              <a:ext uri="{FF2B5EF4-FFF2-40B4-BE49-F238E27FC236}">
                <a16:creationId xmlns:a16="http://schemas.microsoft.com/office/drawing/2014/main" id="{D0B9524B-5A08-44EB-8CD5-2CE4CD2AF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95262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EFB84B"/>
                </a:solidFill>
              </a:defRPr>
            </a:pPr>
            <a:r>
              <a:rPr sz="1950" b="1">
                <a:solidFill>
                  <a:srgbClr val="EFB84B"/>
                </a:solidFill>
              </a:rPr>
              <a:t>02</a:t>
            </a:r>
          </a:p>
        </p:txBody>
      </p:sp>
      <p:sp>
        <p:nvSpPr>
          <p:cNvPr id="9" name="gate-title-1">
            <a:extLst xmlns:a="http://schemas.openxmlformats.org/drawingml/2006/main">
              <a:ext uri="{FF2B5EF4-FFF2-40B4-BE49-F238E27FC236}">
                <a16:creationId xmlns:a16="http://schemas.microsoft.com/office/drawing/2014/main" id="{744EE854-6406-4A87-8110-99D9A8C22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1952625"/>
            <a:ext cx="2667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F8FAFC"/>
                </a:solidFill>
              </a:defRPr>
            </a:pPr>
            <a:r>
              <a:rPr sz="2025" b="1">
                <a:solidFill>
                  <a:srgbClr val="F8FAFC"/>
                </a:solidFill>
              </a:rPr>
              <a:t>Payload</a:t>
            </a:r>
          </a:p>
        </p:txBody>
      </p:sp>
      <p:sp>
        <p:nvSpPr>
          <p:cNvPr id="10" name="gate-copy-1">
            <a:extLst xmlns:a="http://schemas.openxmlformats.org/drawingml/2006/main">
              <a:ext uri="{FF2B5EF4-FFF2-40B4-BE49-F238E27FC236}">
                <a16:creationId xmlns:a16="http://schemas.microsoft.com/office/drawing/2014/main" id="{9FCFC7B0-01B5-4B65-B696-8A38D3E7A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2409825"/>
            <a:ext cx="2714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A9BBCB"/>
                </a:solidFill>
              </a:defRPr>
            </a:pPr>
            <a:r>
              <a:rPr sz="1425" b="0">
                <a:solidFill>
                  <a:srgbClr val="A9BBCB"/>
                </a:solidFill>
              </a:rPr>
              <a:t>JSON only · maximum 16 KiB.</a:t>
            </a:r>
          </a:p>
        </p:txBody>
      </p:sp>
      <p:sp>
        <p:nvSpPr>
          <p:cNvPr id="11" name="gate-line-1">
            <a:extLst xmlns:a="http://schemas.openxmlformats.org/drawingml/2006/main">
              <a:ext uri="{FF2B5EF4-FFF2-40B4-BE49-F238E27FC236}">
                <a16:creationId xmlns:a16="http://schemas.microsoft.com/office/drawing/2014/main" id="{FB6D2011-F922-46C2-B15C-76FCC6CC7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3076575"/>
            <a:ext cx="2667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4547D"/>
            </a:solidFill>
            <a:prstDash val="solid"/>
          </a:ln>
        </p:spPr>
      </p:sp>
      <p:sp>
        <p:nvSpPr>
          <p:cNvPr id="12" name="gate-num-2">
            <a:extLst xmlns:a="http://schemas.openxmlformats.org/drawingml/2006/main">
              <a:ext uri="{FF2B5EF4-FFF2-40B4-BE49-F238E27FC236}">
                <a16:creationId xmlns:a16="http://schemas.microsoft.com/office/drawing/2014/main" id="{1255D06A-F8BB-4B35-AE91-6422C7451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195262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EFB84B"/>
                </a:solidFill>
              </a:defRPr>
            </a:pPr>
            <a:r>
              <a:rPr sz="1950" b="1">
                <a:solidFill>
                  <a:srgbClr val="EFB84B"/>
                </a:solidFill>
              </a:rPr>
              <a:t>03</a:t>
            </a:r>
          </a:p>
        </p:txBody>
      </p:sp>
      <p:sp>
        <p:nvSpPr>
          <p:cNvPr id="13" name="gate-title-2">
            <a:extLst xmlns:a="http://schemas.openxmlformats.org/drawingml/2006/main">
              <a:ext uri="{FF2B5EF4-FFF2-40B4-BE49-F238E27FC236}">
                <a16:creationId xmlns:a16="http://schemas.microsoft.com/office/drawing/2014/main" id="{DB6A2557-D1B0-496C-B194-9813E4194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1952625"/>
            <a:ext cx="2667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F8FAFC"/>
                </a:solidFill>
              </a:defRPr>
            </a:pPr>
            <a:r>
              <a:rPr sz="2025" b="1">
                <a:solidFill>
                  <a:srgbClr val="F8FAFC"/>
                </a:solidFill>
              </a:rPr>
              <a:t>Schema</a:t>
            </a:r>
          </a:p>
        </p:txBody>
      </p:sp>
      <p:sp>
        <p:nvSpPr>
          <p:cNvPr id="14" name="gate-copy-2">
            <a:extLst xmlns:a="http://schemas.openxmlformats.org/drawingml/2006/main">
              <a:ext uri="{FF2B5EF4-FFF2-40B4-BE49-F238E27FC236}">
                <a16:creationId xmlns:a16="http://schemas.microsoft.com/office/drawing/2014/main" id="{33B8E1DD-F17C-4A57-A2D2-75683FB3C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409825"/>
            <a:ext cx="2714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A9BBCB"/>
                </a:solidFill>
              </a:defRPr>
            </a:pPr>
            <a:r>
              <a:rPr sz="1425" b="0">
                <a:solidFill>
                  <a:srgbClr val="A9BBCB"/>
                </a:solidFill>
              </a:rPr>
              <a:t>Strict fields and safe lengths.</a:t>
            </a:r>
          </a:p>
        </p:txBody>
      </p:sp>
      <p:sp>
        <p:nvSpPr>
          <p:cNvPr id="15" name="gate-line-2">
            <a:extLst xmlns:a="http://schemas.openxmlformats.org/drawingml/2006/main">
              <a:ext uri="{FF2B5EF4-FFF2-40B4-BE49-F238E27FC236}">
                <a16:creationId xmlns:a16="http://schemas.microsoft.com/office/drawing/2014/main" id="{02317567-35F5-4DB3-8879-C21BD3475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3076575"/>
            <a:ext cx="2667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4547D"/>
            </a:solidFill>
            <a:prstDash val="solid"/>
          </a:ln>
        </p:spPr>
      </p:sp>
      <p:sp>
        <p:nvSpPr>
          <p:cNvPr id="16" name="gate-num-3">
            <a:extLst xmlns:a="http://schemas.openxmlformats.org/drawingml/2006/main">
              <a:ext uri="{FF2B5EF4-FFF2-40B4-BE49-F238E27FC236}">
                <a16:creationId xmlns:a16="http://schemas.microsoft.com/office/drawing/2014/main" id="{A729E638-1205-4503-AE92-70E6C17A0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623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66CEA0"/>
                </a:solidFill>
              </a:defRPr>
            </a:pPr>
            <a:r>
              <a:rPr sz="1950" b="1">
                <a:solidFill>
                  <a:srgbClr val="66CEA0"/>
                </a:solidFill>
              </a:rPr>
              <a:t>04</a:t>
            </a:r>
          </a:p>
        </p:txBody>
      </p:sp>
      <p:sp>
        <p:nvSpPr>
          <p:cNvPr id="17" name="gate-title-3">
            <a:extLst xmlns:a="http://schemas.openxmlformats.org/drawingml/2006/main">
              <a:ext uri="{FF2B5EF4-FFF2-40B4-BE49-F238E27FC236}">
                <a16:creationId xmlns:a16="http://schemas.microsoft.com/office/drawing/2014/main" id="{9AA3AF92-D698-4B16-A6F7-CF3688E84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762375"/>
            <a:ext cx="2667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F8FAFC"/>
                </a:solidFill>
              </a:defRPr>
            </a:pPr>
            <a:r>
              <a:rPr sz="2025" b="1">
                <a:solidFill>
                  <a:srgbClr val="F8FAFC"/>
                </a:solidFill>
              </a:rPr>
              <a:t>Honeypot</a:t>
            </a:r>
          </a:p>
        </p:txBody>
      </p:sp>
      <p:sp>
        <p:nvSpPr>
          <p:cNvPr id="18" name="gate-copy-3">
            <a:extLst xmlns:a="http://schemas.openxmlformats.org/drawingml/2006/main">
              <a:ext uri="{FF2B5EF4-FFF2-40B4-BE49-F238E27FC236}">
                <a16:creationId xmlns:a16="http://schemas.microsoft.com/office/drawing/2014/main" id="{A235555D-16B4-43B5-BBA0-2264E1DA8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219575"/>
            <a:ext cx="2714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A9BBCB"/>
                </a:solidFill>
              </a:defRPr>
            </a:pPr>
            <a:r>
              <a:rPr sz="1425" b="0">
                <a:solidFill>
                  <a:srgbClr val="A9BBCB"/>
                </a:solidFill>
              </a:rPr>
              <a:t>Bots get no useful signal.</a:t>
            </a:r>
          </a:p>
        </p:txBody>
      </p:sp>
      <p:sp>
        <p:nvSpPr>
          <p:cNvPr id="19" name="gate-line-3">
            <a:extLst xmlns:a="http://schemas.openxmlformats.org/drawingml/2006/main">
              <a:ext uri="{FF2B5EF4-FFF2-40B4-BE49-F238E27FC236}">
                <a16:creationId xmlns:a16="http://schemas.microsoft.com/office/drawing/2014/main" id="{E82F4A28-24B6-4AA9-A4F4-C0197891A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886325"/>
            <a:ext cx="2667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4547D"/>
            </a:solidFill>
            <a:prstDash val="solid"/>
          </a:ln>
        </p:spPr>
      </p:sp>
      <p:sp>
        <p:nvSpPr>
          <p:cNvPr id="20" name="gate-num-4">
            <a:extLst xmlns:a="http://schemas.openxmlformats.org/drawingml/2006/main">
              <a:ext uri="{FF2B5EF4-FFF2-40B4-BE49-F238E27FC236}">
                <a16:creationId xmlns:a16="http://schemas.microsoft.com/office/drawing/2014/main" id="{EB12CA5E-1329-486F-969A-57F39990C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7623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66CEA0"/>
                </a:solidFill>
              </a:defRPr>
            </a:pPr>
            <a:r>
              <a:rPr sz="1950" b="1">
                <a:solidFill>
                  <a:srgbClr val="66CEA0"/>
                </a:solidFill>
              </a:rPr>
              <a:t>05</a:t>
            </a:r>
          </a:p>
        </p:txBody>
      </p:sp>
      <p:sp>
        <p:nvSpPr>
          <p:cNvPr id="21" name="gate-title-4">
            <a:extLst xmlns:a="http://schemas.openxmlformats.org/drawingml/2006/main">
              <a:ext uri="{FF2B5EF4-FFF2-40B4-BE49-F238E27FC236}">
                <a16:creationId xmlns:a16="http://schemas.microsoft.com/office/drawing/2014/main" id="{D8432A99-9FC3-47ED-9069-7F206D504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3762375"/>
            <a:ext cx="2667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F8FAFC"/>
                </a:solidFill>
              </a:defRPr>
            </a:pPr>
            <a:r>
              <a:rPr sz="2025" b="1">
                <a:solidFill>
                  <a:srgbClr val="F8FAFC"/>
                </a:solidFill>
              </a:rPr>
              <a:t>Turnstile</a:t>
            </a:r>
          </a:p>
        </p:txBody>
      </p:sp>
      <p:sp>
        <p:nvSpPr>
          <p:cNvPr id="22" name="gate-copy-4">
            <a:extLst xmlns:a="http://schemas.openxmlformats.org/drawingml/2006/main">
              <a:ext uri="{FF2B5EF4-FFF2-40B4-BE49-F238E27FC236}">
                <a16:creationId xmlns:a16="http://schemas.microsoft.com/office/drawing/2014/main" id="{A7CB0ABA-2BEF-4A57-88B2-75F63D039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4219575"/>
            <a:ext cx="2714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A9BBCB"/>
                </a:solidFill>
              </a:defRPr>
            </a:pPr>
            <a:r>
              <a:rPr sz="1425" b="0">
                <a:solidFill>
                  <a:srgbClr val="A9BBCB"/>
                </a:solidFill>
              </a:rPr>
              <a:t>Verify tokens server-side.</a:t>
            </a:r>
          </a:p>
        </p:txBody>
      </p:sp>
      <p:sp>
        <p:nvSpPr>
          <p:cNvPr id="23" name="gate-line-4">
            <a:extLst xmlns:a="http://schemas.openxmlformats.org/drawingml/2006/main">
              <a:ext uri="{FF2B5EF4-FFF2-40B4-BE49-F238E27FC236}">
                <a16:creationId xmlns:a16="http://schemas.microsoft.com/office/drawing/2014/main" id="{51C47D82-C5C4-46CC-B452-8CDF7D0AB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4886325"/>
            <a:ext cx="2667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4547D"/>
            </a:solidFill>
            <a:prstDash val="solid"/>
          </a:ln>
        </p:spPr>
      </p:sp>
      <p:sp>
        <p:nvSpPr>
          <p:cNvPr id="24" name="gate-num-5">
            <a:extLst xmlns:a="http://schemas.openxmlformats.org/drawingml/2006/main">
              <a:ext uri="{FF2B5EF4-FFF2-40B4-BE49-F238E27FC236}">
                <a16:creationId xmlns:a16="http://schemas.microsoft.com/office/drawing/2014/main" id="{78EFBDC4-0ADA-416F-AC78-6D7BE29EB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7623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66CEA0"/>
                </a:solidFill>
              </a:defRPr>
            </a:pPr>
            <a:r>
              <a:rPr sz="1950" b="1">
                <a:solidFill>
                  <a:srgbClr val="66CEA0"/>
                </a:solidFill>
              </a:rPr>
              <a:t>06</a:t>
            </a:r>
          </a:p>
        </p:txBody>
      </p:sp>
      <p:sp>
        <p:nvSpPr>
          <p:cNvPr id="25" name="gate-title-5">
            <a:extLst xmlns:a="http://schemas.openxmlformats.org/drawingml/2006/main">
              <a:ext uri="{FF2B5EF4-FFF2-40B4-BE49-F238E27FC236}">
                <a16:creationId xmlns:a16="http://schemas.microsoft.com/office/drawing/2014/main" id="{D0699576-16D6-458D-A000-344DF6A43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3762375"/>
            <a:ext cx="2667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F8FAFC"/>
                </a:solidFill>
              </a:defRPr>
            </a:pPr>
            <a:r>
              <a:rPr sz="2025" b="1">
                <a:solidFill>
                  <a:srgbClr val="F8FAFC"/>
                </a:solidFill>
              </a:rPr>
              <a:t>Rate limit</a:t>
            </a:r>
          </a:p>
        </p:txBody>
      </p:sp>
      <p:sp>
        <p:nvSpPr>
          <p:cNvPr id="26" name="gate-copy-5">
            <a:extLst xmlns:a="http://schemas.openxmlformats.org/drawingml/2006/main">
              <a:ext uri="{FF2B5EF4-FFF2-40B4-BE49-F238E27FC236}">
                <a16:creationId xmlns:a16="http://schemas.microsoft.com/office/drawing/2014/main" id="{8F07AA67-CFC6-4C85-979F-EDCA99744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4219575"/>
            <a:ext cx="2714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A9BBCB"/>
                </a:solidFill>
              </a:defRPr>
            </a:pPr>
            <a:r>
              <a:rPr sz="1425" b="0">
                <a:solidFill>
                  <a:srgbClr val="A9BBCB"/>
                </a:solidFill>
              </a:rPr>
              <a:t>Reduce abuse without storing IPs.</a:t>
            </a:r>
          </a:p>
        </p:txBody>
      </p:sp>
      <p:sp>
        <p:nvSpPr>
          <p:cNvPr id="27" name="gate-line-5">
            <a:extLst xmlns:a="http://schemas.openxmlformats.org/drawingml/2006/main">
              <a:ext uri="{FF2B5EF4-FFF2-40B4-BE49-F238E27FC236}">
                <a16:creationId xmlns:a16="http://schemas.microsoft.com/office/drawing/2014/main" id="{B3265406-4E9C-4BBF-B74D-526C5B4BE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4886325"/>
            <a:ext cx="2667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4547D"/>
            </a:solidFill>
            <a:prstDash val="solid"/>
          </a:ln>
        </p:spPr>
      </p:sp>
      <p:sp>
        <p:nvSpPr>
          <p:cNvPr id="28" name="footer-brand-4">
            <a:extLst xmlns:a="http://schemas.openxmlformats.org/drawingml/2006/main">
              <a:ext uri="{FF2B5EF4-FFF2-40B4-BE49-F238E27FC236}">
                <a16:creationId xmlns:a16="http://schemas.microsoft.com/office/drawing/2014/main" id="{BFA18FA6-0BE9-40A1-9D90-293720BC1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29375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A9BBCB"/>
                </a:solidFill>
              </a:defRPr>
            </a:pPr>
            <a:r>
              <a:rPr sz="900" b="1">
                <a:solidFill>
                  <a:srgbClr val="A9BBCB"/>
                </a:solidFill>
              </a:rPr>
              <a:t>LEJIEND  |  API BUILD GUIDE</a:t>
            </a:r>
          </a:p>
        </p:txBody>
      </p:sp>
      <p:sp>
        <p:nvSpPr>
          <p:cNvPr id="29" name="footer-page-4">
            <a:extLst xmlns:a="http://schemas.openxmlformats.org/drawingml/2006/main">
              <a:ext uri="{FF2B5EF4-FFF2-40B4-BE49-F238E27FC236}">
                <a16:creationId xmlns:a16="http://schemas.microsoft.com/office/drawing/2014/main" id="{EB7F4BC5-1DD8-4F21-9E60-1A47B1118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29375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A9BBCB"/>
                </a:solidFill>
              </a:defRPr>
            </a:pPr>
            <a:r>
              <a:rPr sz="900" b="1">
                <a:solidFill>
                  <a:srgbClr val="A9BBCB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83184093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kicker-5">
            <a:extLst xmlns:a="http://schemas.openxmlformats.org/drawingml/2006/main">
              <a:ext uri="{FF2B5EF4-FFF2-40B4-BE49-F238E27FC236}">
                <a16:creationId xmlns:a16="http://schemas.microsoft.com/office/drawing/2014/main" id="{552DAB8F-9DAA-4C38-85DB-B08613FD1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43D47"/>
                </a:solidFill>
              </a:defRPr>
            </a:pPr>
            <a:r>
              <a:rPr sz="1125" b="1">
                <a:solidFill>
                  <a:srgbClr val="E43D47"/>
                </a:solidFill>
              </a:rPr>
              <a:t>05  API CONTRACT</a:t>
            </a:r>
          </a:p>
        </p:txBody>
      </p:sp>
      <p:sp>
        <p:nvSpPr>
          <p:cNvPr id="2" name="title-5">
            <a:extLst xmlns:a="http://schemas.openxmlformats.org/drawingml/2006/main">
              <a:ext uri="{FF2B5EF4-FFF2-40B4-BE49-F238E27FC236}">
                <a16:creationId xmlns:a16="http://schemas.microsoft.com/office/drawing/2014/main" id="{78A74985-23B3-40D2-8355-95B5232C4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8105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071A2E"/>
                </a:solidFill>
              </a:defRPr>
            </a:pPr>
            <a:r>
              <a:rPr sz="3600" b="1">
                <a:solidFill>
                  <a:srgbClr val="071A2E"/>
                </a:solidFill>
              </a:rPr>
              <a:t>Three routes keep version one small.</a:t>
            </a:r>
          </a:p>
        </p:txBody>
      </p:sp>
      <p:sp>
        <p:nvSpPr>
          <p:cNvPr id="3" name="header-rule-5">
            <a:extLst xmlns:a="http://schemas.openxmlformats.org/drawingml/2006/main">
              <a:ext uri="{FF2B5EF4-FFF2-40B4-BE49-F238E27FC236}">
                <a16:creationId xmlns:a16="http://schemas.microsoft.com/office/drawing/2014/main" id="{03D591AA-3D13-4685-A95D-2ED88E087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504950"/>
            <a:ext cx="1089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E8E1D5"/>
            </a:solidFill>
            <a:prstDash val="solid"/>
          </a:ln>
        </p:spPr>
      </p:sp>
      <p:sp>
        <p:nvSpPr>
          <p:cNvPr id="4" name="method-0">
            <a:extLst xmlns:a="http://schemas.openxmlformats.org/drawingml/2006/main">
              <a:ext uri="{FF2B5EF4-FFF2-40B4-BE49-F238E27FC236}">
                <a16:creationId xmlns:a16="http://schemas.microsoft.com/office/drawing/2014/main" id="{1F4B6922-E061-4679-9BBE-4CB2256D3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47875"/>
            <a:ext cx="1000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66CEA0"/>
                </a:solidFill>
              </a:defRPr>
            </a:pPr>
            <a:r>
              <a:rPr sz="1425" b="1">
                <a:solidFill>
                  <a:srgbClr val="66CEA0"/>
                </a:solidFill>
              </a:rPr>
              <a:t>GET</a:t>
            </a:r>
          </a:p>
        </p:txBody>
      </p:sp>
      <p:sp>
        <p:nvSpPr>
          <p:cNvPr id="5" name="route-0">
            <a:extLst xmlns:a="http://schemas.openxmlformats.org/drawingml/2006/main">
              <a:ext uri="{FF2B5EF4-FFF2-40B4-BE49-F238E27FC236}">
                <a16:creationId xmlns:a16="http://schemas.microsoft.com/office/drawing/2014/main" id="{43445AC0-86EF-4324-B280-F639A28B5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7375" y="1952625"/>
            <a:ext cx="4191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A2E"/>
                </a:solidFill>
              </a:defRPr>
            </a:pPr>
            <a:r>
              <a:rPr sz="2250" b="1">
                <a:solidFill>
                  <a:srgbClr val="071A2E"/>
                </a:solidFill>
              </a:rPr>
              <a:t>/health</a:t>
            </a:r>
          </a:p>
        </p:txBody>
      </p:sp>
      <p:sp>
        <p:nvSpPr>
          <p:cNvPr id="6" name="route-copy-0">
            <a:extLst xmlns:a="http://schemas.openxmlformats.org/drawingml/2006/main">
              <a:ext uri="{FF2B5EF4-FFF2-40B4-BE49-F238E27FC236}">
                <a16:creationId xmlns:a16="http://schemas.microsoft.com/office/drawing/2014/main" id="{30A16008-16F3-4AEC-B8D2-E058FED29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28825"/>
            <a:ext cx="4667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607184"/>
                </a:solidFill>
              </a:defRPr>
            </a:pPr>
            <a:r>
              <a:rPr sz="1575" b="0">
                <a:solidFill>
                  <a:srgbClr val="607184"/>
                </a:solidFill>
              </a:rPr>
              <a:t>Service status only</a:t>
            </a:r>
          </a:p>
        </p:txBody>
      </p:sp>
      <p:sp>
        <p:nvSpPr>
          <p:cNvPr id="7" name="route-line-0">
            <a:extLst xmlns:a="http://schemas.openxmlformats.org/drawingml/2006/main">
              <a:ext uri="{FF2B5EF4-FFF2-40B4-BE49-F238E27FC236}">
                <a16:creationId xmlns:a16="http://schemas.microsoft.com/office/drawing/2014/main" id="{47610B28-30DC-4767-AE95-5028BAD59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38425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E8E1D5"/>
            </a:solidFill>
            <a:prstDash val="solid"/>
          </a:ln>
        </p:spPr>
      </p:sp>
      <p:sp>
        <p:nvSpPr>
          <p:cNvPr id="8" name="method-1">
            <a:extLst xmlns:a="http://schemas.openxmlformats.org/drawingml/2006/main">
              <a:ext uri="{FF2B5EF4-FFF2-40B4-BE49-F238E27FC236}">
                <a16:creationId xmlns:a16="http://schemas.microsoft.com/office/drawing/2014/main" id="{58DEE0BC-D7D4-4D4F-87F7-385FEBCF3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71825"/>
            <a:ext cx="1000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EFB84B"/>
                </a:solidFill>
              </a:defRPr>
            </a:pPr>
            <a:r>
              <a:rPr sz="1425" b="1">
                <a:solidFill>
                  <a:srgbClr val="EFB84B"/>
                </a:solidFill>
              </a:rPr>
              <a:t>POST</a:t>
            </a:r>
          </a:p>
        </p:txBody>
      </p:sp>
      <p:sp>
        <p:nvSpPr>
          <p:cNvPr id="9" name="route-1">
            <a:extLst xmlns:a="http://schemas.openxmlformats.org/drawingml/2006/main">
              <a:ext uri="{FF2B5EF4-FFF2-40B4-BE49-F238E27FC236}">
                <a16:creationId xmlns:a16="http://schemas.microsoft.com/office/drawing/2014/main" id="{B381195D-75B9-41BA-96CE-FF88FD5D4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7375" y="3076575"/>
            <a:ext cx="4191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A2E"/>
                </a:solidFill>
              </a:defRPr>
            </a:pPr>
            <a:r>
              <a:rPr sz="2250" b="1">
                <a:solidFill>
                  <a:srgbClr val="071A2E"/>
                </a:solidFill>
              </a:rPr>
              <a:t>/v1/enquiries</a:t>
            </a:r>
          </a:p>
        </p:txBody>
      </p:sp>
      <p:sp>
        <p:nvSpPr>
          <p:cNvPr id="10" name="route-copy-1">
            <a:extLst xmlns:a="http://schemas.openxmlformats.org/drawingml/2006/main">
              <a:ext uri="{FF2B5EF4-FFF2-40B4-BE49-F238E27FC236}">
                <a16:creationId xmlns:a16="http://schemas.microsoft.com/office/drawing/2014/main" id="{E5913ED6-742A-4503-A2C5-81776A0FE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152775"/>
            <a:ext cx="4667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607184"/>
                </a:solidFill>
              </a:defRPr>
            </a:pPr>
            <a:r>
              <a:rPr sz="1575" b="0">
                <a:solidFill>
                  <a:srgbClr val="607184"/>
                </a:solidFill>
              </a:rPr>
              <a:t>Questions and follow-up details</a:t>
            </a:r>
          </a:p>
        </p:txBody>
      </p:sp>
      <p:sp>
        <p:nvSpPr>
          <p:cNvPr id="11" name="route-line-1">
            <a:extLst xmlns:a="http://schemas.openxmlformats.org/drawingml/2006/main">
              <a:ext uri="{FF2B5EF4-FFF2-40B4-BE49-F238E27FC236}">
                <a16:creationId xmlns:a16="http://schemas.microsoft.com/office/drawing/2014/main" id="{708B132D-5418-4B06-8641-640042CA8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62375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E8E1D5"/>
            </a:solidFill>
            <a:prstDash val="solid"/>
          </a:ln>
        </p:spPr>
      </p:sp>
      <p:sp>
        <p:nvSpPr>
          <p:cNvPr id="12" name="method-2">
            <a:extLst xmlns:a="http://schemas.openxmlformats.org/drawingml/2006/main">
              <a:ext uri="{FF2B5EF4-FFF2-40B4-BE49-F238E27FC236}">
                <a16:creationId xmlns:a16="http://schemas.microsoft.com/office/drawing/2014/main" id="{E33C36BC-837B-4DB7-A63D-DE6848845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95775"/>
            <a:ext cx="1000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79B7F2"/>
                </a:solidFill>
              </a:defRPr>
            </a:pPr>
            <a:r>
              <a:rPr sz="1425" b="1">
                <a:solidFill>
                  <a:srgbClr val="79B7F2"/>
                </a:solidFill>
              </a:rPr>
              <a:t>POST</a:t>
            </a:r>
          </a:p>
        </p:txBody>
      </p:sp>
      <p:sp>
        <p:nvSpPr>
          <p:cNvPr id="13" name="route-2">
            <a:extLst xmlns:a="http://schemas.openxmlformats.org/drawingml/2006/main">
              <a:ext uri="{FF2B5EF4-FFF2-40B4-BE49-F238E27FC236}">
                <a16:creationId xmlns:a16="http://schemas.microsoft.com/office/drawing/2014/main" id="{ED071F82-A7D4-4B5A-A9B2-2A6007C9E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7375" y="4200525"/>
            <a:ext cx="4191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71A2E"/>
                </a:solidFill>
              </a:defRPr>
            </a:pPr>
            <a:r>
              <a:rPr sz="2250" b="1">
                <a:solidFill>
                  <a:srgbClr val="071A2E"/>
                </a:solidFill>
              </a:rPr>
              <a:t>/v1/subscriptions</a:t>
            </a:r>
          </a:p>
        </p:txBody>
      </p:sp>
      <p:sp>
        <p:nvSpPr>
          <p:cNvPr id="14" name="route-copy-2">
            <a:extLst xmlns:a="http://schemas.openxmlformats.org/drawingml/2006/main">
              <a:ext uri="{FF2B5EF4-FFF2-40B4-BE49-F238E27FC236}">
                <a16:creationId xmlns:a16="http://schemas.microsoft.com/office/drawing/2014/main" id="{C19CFB91-4CBF-4518-A61A-56EE1A5E5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276725"/>
            <a:ext cx="4667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607184"/>
                </a:solidFill>
              </a:defRPr>
            </a:pPr>
            <a:r>
              <a:rPr sz="1575" b="0">
                <a:solidFill>
                  <a:srgbClr val="607184"/>
                </a:solidFill>
              </a:rPr>
              <a:t>Email, WhatsApp and consent</a:t>
            </a:r>
          </a:p>
        </p:txBody>
      </p:sp>
      <p:sp>
        <p:nvSpPr>
          <p:cNvPr id="15" name="route-line-2">
            <a:extLst xmlns:a="http://schemas.openxmlformats.org/drawingml/2006/main">
              <a:ext uri="{FF2B5EF4-FFF2-40B4-BE49-F238E27FC236}">
                <a16:creationId xmlns:a16="http://schemas.microsoft.com/office/drawing/2014/main" id="{335AA1B5-FE62-4CD7-ABF8-D9DA5FD4C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86325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E8E1D5"/>
            </a:solidFill>
            <a:prstDash val="solid"/>
          </a:ln>
        </p:spPr>
      </p:sp>
      <p:sp>
        <p:nvSpPr>
          <p:cNvPr id="16" name="accepted-box">
            <a:extLst xmlns:a="http://schemas.openxmlformats.org/drawingml/2006/main">
              <a:ext uri="{FF2B5EF4-FFF2-40B4-BE49-F238E27FC236}">
                <a16:creationId xmlns:a16="http://schemas.microsoft.com/office/drawing/2014/main" id="{997449E3-DCAD-4CBC-A072-A58472166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91150"/>
            <a:ext cx="107442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071A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accepted-code">
            <a:extLst xmlns:a="http://schemas.openxmlformats.org/drawingml/2006/main">
              <a:ext uri="{FF2B5EF4-FFF2-40B4-BE49-F238E27FC236}">
                <a16:creationId xmlns:a16="http://schemas.microsoft.com/office/drawing/2014/main" id="{6FC67F25-014B-4302-AD54-51F8036AB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59117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EFB84B"/>
                </a:solidFill>
              </a:defRPr>
            </a:pPr>
            <a:r>
              <a:rPr sz="1350" b="1">
                <a:solidFill>
                  <a:srgbClr val="EFB84B"/>
                </a:solidFill>
              </a:rPr>
              <a:t>202 ACCEPTED</a:t>
            </a:r>
          </a:p>
        </p:txBody>
      </p:sp>
      <p:sp>
        <p:nvSpPr>
          <p:cNvPr id="18" name="accepted-copy">
            <a:extLst xmlns:a="http://schemas.openxmlformats.org/drawingml/2006/main">
              <a:ext uri="{FF2B5EF4-FFF2-40B4-BE49-F238E27FC236}">
                <a16:creationId xmlns:a16="http://schemas.microsoft.com/office/drawing/2014/main" id="{E4B11BD0-945C-4EFF-BA6F-15DC42275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5562600"/>
            <a:ext cx="762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8FAFC"/>
                </a:solidFill>
              </a:defRPr>
            </a:pPr>
            <a:r>
              <a:rPr sz="1725" b="1">
                <a:solidFill>
                  <a:srgbClr val="F8FAFC"/>
                </a:solidFill>
              </a:rPr>
              <a:t>Queue accepted the event · response includes a stable reference UUID</a:t>
            </a:r>
          </a:p>
        </p:txBody>
      </p:sp>
      <p:sp>
        <p:nvSpPr>
          <p:cNvPr id="19" name="footer-brand-5">
            <a:extLst xmlns:a="http://schemas.openxmlformats.org/drawingml/2006/main">
              <a:ext uri="{FF2B5EF4-FFF2-40B4-BE49-F238E27FC236}">
                <a16:creationId xmlns:a16="http://schemas.microsoft.com/office/drawing/2014/main" id="{E28519A8-7B64-4CE8-B17F-E5313C930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29375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07184"/>
                </a:solidFill>
              </a:defRPr>
            </a:pPr>
            <a:r>
              <a:rPr sz="900" b="1">
                <a:solidFill>
                  <a:srgbClr val="607184"/>
                </a:solidFill>
              </a:rPr>
              <a:t>LEJIEND  |  API BUILD GUIDE</a:t>
            </a:r>
          </a:p>
        </p:txBody>
      </p:sp>
      <p:sp>
        <p:nvSpPr>
          <p:cNvPr id="20" name="footer-page-5">
            <a:extLst xmlns:a="http://schemas.openxmlformats.org/drawingml/2006/main">
              <a:ext uri="{FF2B5EF4-FFF2-40B4-BE49-F238E27FC236}">
                <a16:creationId xmlns:a16="http://schemas.microsoft.com/office/drawing/2014/main" id="{CF1C6209-4DD4-47D5-AFE2-4D189C4ED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29375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07184"/>
                </a:solidFill>
              </a:defRPr>
            </a:pPr>
            <a:r>
              <a:rPr sz="900" b="1">
                <a:solidFill>
                  <a:srgbClr val="607184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7517129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kicker-6">
            <a:extLst xmlns:a="http://schemas.openxmlformats.org/drawingml/2006/main">
              <a:ext uri="{FF2B5EF4-FFF2-40B4-BE49-F238E27FC236}">
                <a16:creationId xmlns:a16="http://schemas.microsoft.com/office/drawing/2014/main" id="{737E16CA-526F-4DD8-8F1B-41CE2ED13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43D47"/>
                </a:solidFill>
              </a:defRPr>
            </a:pPr>
            <a:r>
              <a:rPr sz="1125" b="1">
                <a:solidFill>
                  <a:srgbClr val="E43D47"/>
                </a:solidFill>
              </a:rPr>
              <a:t>06  DATABASE</a:t>
            </a:r>
          </a:p>
        </p:txBody>
      </p:sp>
      <p:sp>
        <p:nvSpPr>
          <p:cNvPr id="2" name="title-6">
            <a:extLst xmlns:a="http://schemas.openxmlformats.org/drawingml/2006/main">
              <a:ext uri="{FF2B5EF4-FFF2-40B4-BE49-F238E27FC236}">
                <a16:creationId xmlns:a16="http://schemas.microsoft.com/office/drawing/2014/main" id="{7F199B9A-28DF-4A88-AD33-DFFCDA38F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8105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071A2E"/>
                </a:solidFill>
              </a:defRPr>
            </a:pPr>
            <a:r>
              <a:rPr sz="3600" b="1">
                <a:solidFill>
                  <a:srgbClr val="071A2E"/>
                </a:solidFill>
              </a:rPr>
              <a:t>D1 separates purpose, consent and delivery.</a:t>
            </a:r>
          </a:p>
        </p:txBody>
      </p:sp>
      <p:sp>
        <p:nvSpPr>
          <p:cNvPr id="3" name="header-rule-6">
            <a:extLst xmlns:a="http://schemas.openxmlformats.org/drawingml/2006/main">
              <a:ext uri="{FF2B5EF4-FFF2-40B4-BE49-F238E27FC236}">
                <a16:creationId xmlns:a16="http://schemas.microsoft.com/office/drawing/2014/main" id="{0D2E6FBC-174F-4279-97B2-8DAD0713C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504950"/>
            <a:ext cx="1089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E8E1D5"/>
            </a:solidFill>
            <a:prstDash val="solid"/>
          </a:ln>
        </p:spPr>
      </p:sp>
      <p:sp>
        <p:nvSpPr>
          <p:cNvPr id="4" name="db-a2">
            <a:extLst xmlns:a="http://schemas.openxmlformats.org/drawingml/2006/main">
              <a:ext uri="{FF2B5EF4-FFF2-40B4-BE49-F238E27FC236}">
                <a16:creationId xmlns:a16="http://schemas.microsoft.com/office/drawing/2014/main" id="{74B5FEBC-A72B-49CE-8C11-6213A52D3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2647950"/>
            <a:ext cx="74295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EFB84B"/>
          </a:solidFill>
          <a:ln xmlns:a="http://schemas.openxmlformats.org/drawingml/2006/main" w="9525">
            <a:solidFill>
              <a:srgbClr val="EFB84B"/>
            </a:solidFill>
            <a:prstDash val="solid"/>
          </a:ln>
        </p:spPr>
      </p:sp>
      <p:sp>
        <p:nvSpPr>
          <p:cNvPr id="5" name="enquiries-box">
            <a:extLst xmlns:a="http://schemas.openxmlformats.org/drawingml/2006/main">
              <a:ext uri="{FF2B5EF4-FFF2-40B4-BE49-F238E27FC236}">
                <a16:creationId xmlns:a16="http://schemas.microsoft.com/office/drawing/2014/main" id="{79E50E54-F5D6-4D82-8179-231D1222F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00250"/>
            <a:ext cx="2971800" cy="133350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071A2E"/>
          </a:solidFill>
          <a:ln xmlns:a="http://schemas.openxmlformats.org/drawingml/2006/main" w="14288">
            <a:solidFill>
              <a:srgbClr val="79B7F2"/>
            </a:solidFill>
            <a:prstDash val="solid"/>
          </a:ln>
        </p:spPr>
      </p:sp>
      <p:sp>
        <p:nvSpPr>
          <p:cNvPr id="6" name="enquiries-label">
            <a:extLst xmlns:a="http://schemas.openxmlformats.org/drawingml/2006/main">
              <a:ext uri="{FF2B5EF4-FFF2-40B4-BE49-F238E27FC236}">
                <a16:creationId xmlns:a16="http://schemas.microsoft.com/office/drawing/2014/main" id="{4D3E2BCC-67DF-4517-B379-234747534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33600"/>
            <a:ext cx="27051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8FAFC"/>
                </a:solidFill>
              </a:defRPr>
            </a:pPr>
            <a:r>
              <a:rPr sz="1725" b="1">
                <a:solidFill>
                  <a:srgbClr val="F8FAFC"/>
                </a:solidFill>
              </a:rPr>
              <a:t>ENQUIRIES</a:t>
            </a:r>
          </a:p>
          <a:p xmlns:a="http://schemas.openxmlformats.org/drawingml/2006/main">
            <a:pPr algn="ctr">
              <a:defRPr sz="1725" b="1">
                <a:solidFill>
                  <a:srgbClr val="F8FAFC"/>
                </a:solidFill>
              </a:defRPr>
            </a:pPr>
            <a:r>
              <a:rPr sz="1725" b="1">
                <a:solidFill>
                  <a:srgbClr val="F8FAFC"/>
                </a:solidFill>
              </a:rPr>
              <a:t>Immutable submissions</a:t>
            </a:r>
          </a:p>
        </p:txBody>
      </p:sp>
      <p:sp>
        <p:nvSpPr>
          <p:cNvPr id="7" name="subscribers-box">
            <a:extLst xmlns:a="http://schemas.openxmlformats.org/drawingml/2006/main">
              <a:ext uri="{FF2B5EF4-FFF2-40B4-BE49-F238E27FC236}">
                <a16:creationId xmlns:a16="http://schemas.microsoft.com/office/drawing/2014/main" id="{341BDACF-0B16-4376-A520-CAD6DF004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000250"/>
            <a:ext cx="2438400" cy="133350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15385D"/>
          </a:solidFill>
          <a:ln xmlns:a="http://schemas.openxmlformats.org/drawingml/2006/main" w="14288">
            <a:solidFill>
              <a:srgbClr val="66CEA0"/>
            </a:solidFill>
            <a:prstDash val="solid"/>
          </a:ln>
        </p:spPr>
      </p:sp>
      <p:sp>
        <p:nvSpPr>
          <p:cNvPr id="8" name="subscribers-label">
            <a:extLst xmlns:a="http://schemas.openxmlformats.org/drawingml/2006/main">
              <a:ext uri="{FF2B5EF4-FFF2-40B4-BE49-F238E27FC236}">
                <a16:creationId xmlns:a16="http://schemas.microsoft.com/office/drawing/2014/main" id="{33103D24-7F3E-4942-8494-3909D1CC9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133600"/>
            <a:ext cx="21717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8FAFC"/>
                </a:solidFill>
              </a:defRPr>
            </a:pPr>
            <a:r>
              <a:rPr sz="1725" b="1">
                <a:solidFill>
                  <a:srgbClr val="F8FAFC"/>
                </a:solidFill>
              </a:rPr>
              <a:t>SUBSCRIBERS</a:t>
            </a:r>
          </a:p>
          <a:p xmlns:a="http://schemas.openxmlformats.org/drawingml/2006/main">
            <a:pPr algn="ctr">
              <a:defRPr sz="1725" b="1">
                <a:solidFill>
                  <a:srgbClr val="F8FAFC"/>
                </a:solidFill>
              </a:defRPr>
            </a:pPr>
            <a:r>
              <a:rPr sz="1725" b="1">
                <a:solidFill>
                  <a:srgbClr val="F8FAFC"/>
                </a:solidFill>
              </a:rPr>
              <a:t>One normalized email</a:t>
            </a:r>
          </a:p>
        </p:txBody>
      </p:sp>
      <p:sp>
        <p:nvSpPr>
          <p:cNvPr id="9" name="consent-box">
            <a:extLst xmlns:a="http://schemas.openxmlformats.org/drawingml/2006/main">
              <a:ext uri="{FF2B5EF4-FFF2-40B4-BE49-F238E27FC236}">
                <a16:creationId xmlns:a16="http://schemas.microsoft.com/office/drawing/2014/main" id="{0A391751-F7BF-4B19-8D1A-82AD43BB2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000250"/>
            <a:ext cx="3143250" cy="133350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071A2E"/>
          </a:solidFill>
          <a:ln xmlns:a="http://schemas.openxmlformats.org/drawingml/2006/main" w="14288">
            <a:solidFill>
              <a:srgbClr val="EFB84B"/>
            </a:solidFill>
            <a:prstDash val="solid"/>
          </a:ln>
        </p:spPr>
      </p:sp>
      <p:sp>
        <p:nvSpPr>
          <p:cNvPr id="10" name="consent-label">
            <a:extLst xmlns:a="http://schemas.openxmlformats.org/drawingml/2006/main">
              <a:ext uri="{FF2B5EF4-FFF2-40B4-BE49-F238E27FC236}">
                <a16:creationId xmlns:a16="http://schemas.microsoft.com/office/drawing/2014/main" id="{5F3BEDAC-5CB7-4062-B003-924CD330F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133600"/>
            <a:ext cx="28765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8FAFC"/>
                </a:solidFill>
              </a:defRPr>
            </a:pPr>
            <a:r>
              <a:rPr sz="1725" b="1">
                <a:solidFill>
                  <a:srgbClr val="F8FAFC"/>
                </a:solidFill>
              </a:rPr>
              <a:t>CONSENT EVENTS</a:t>
            </a:r>
          </a:p>
          <a:p xmlns:a="http://schemas.openxmlformats.org/drawingml/2006/main">
            <a:pPr algn="ctr">
              <a:defRPr sz="1725" b="1">
                <a:solidFill>
                  <a:srgbClr val="F8FAFC"/>
                </a:solidFill>
              </a:defRPr>
            </a:pPr>
            <a:r>
              <a:rPr sz="1725" b="1">
                <a:solidFill>
                  <a:srgbClr val="F8FAFC"/>
                </a:solidFill>
              </a:rPr>
              <a:t>Append-only history</a:t>
            </a:r>
          </a:p>
        </p:txBody>
      </p:sp>
      <p:sp>
        <p:nvSpPr>
          <p:cNvPr id="11" name="delivery-box">
            <a:extLst xmlns:a="http://schemas.openxmlformats.org/drawingml/2006/main">
              <a:ext uri="{FF2B5EF4-FFF2-40B4-BE49-F238E27FC236}">
                <a16:creationId xmlns:a16="http://schemas.microsoft.com/office/drawing/2014/main" id="{02B42C4F-17D6-4B5A-B639-D37F93760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476750"/>
            <a:ext cx="3143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15385D"/>
          </a:solidFill>
          <a:ln xmlns:a="http://schemas.openxmlformats.org/drawingml/2006/main" w="14288">
            <a:solidFill>
              <a:srgbClr val="E43D47"/>
            </a:solidFill>
            <a:prstDash val="solid"/>
          </a:ln>
        </p:spPr>
      </p:sp>
      <p:sp>
        <p:nvSpPr>
          <p:cNvPr id="12" name="delivery-label">
            <a:extLst xmlns:a="http://schemas.openxmlformats.org/drawingml/2006/main">
              <a:ext uri="{FF2B5EF4-FFF2-40B4-BE49-F238E27FC236}">
                <a16:creationId xmlns:a16="http://schemas.microsoft.com/office/drawing/2014/main" id="{8BFEB628-206D-4297-84EF-CF89D3C78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4610100"/>
            <a:ext cx="28765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8FAFC"/>
                </a:solidFill>
              </a:defRPr>
            </a:pPr>
            <a:r>
              <a:rPr sz="1575" b="1">
                <a:solidFill>
                  <a:srgbClr val="F8FAFC"/>
                </a:solidFill>
              </a:rPr>
              <a:t>NOTIFICATION DELIVERIES</a:t>
            </a:r>
          </a:p>
          <a:p xmlns:a="http://schemas.openxmlformats.org/drawingml/2006/main">
            <a:pPr algn="ctr">
              <a:defRPr sz="1575" b="1">
                <a:solidFill>
                  <a:srgbClr val="F8FAFC"/>
                </a:solidFill>
              </a:defRPr>
            </a:pPr>
            <a:r>
              <a:rPr sz="1575" b="1">
                <a:solidFill>
                  <a:srgbClr val="F8FAFC"/>
                </a:solidFill>
              </a:rPr>
              <a:t>Status per event + destination</a:t>
            </a:r>
          </a:p>
        </p:txBody>
      </p:sp>
      <p:sp>
        <p:nvSpPr>
          <p:cNvPr id="13" name="db-note-left">
            <a:extLst xmlns:a="http://schemas.openxmlformats.org/drawingml/2006/main">
              <a:ext uri="{FF2B5EF4-FFF2-40B4-BE49-F238E27FC236}">
                <a16:creationId xmlns:a16="http://schemas.microsoft.com/office/drawing/2014/main" id="{6D249459-6391-4FE1-BB26-EB2292C24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81425"/>
            <a:ext cx="5381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71A2E"/>
                </a:solidFill>
              </a:defRPr>
            </a:pPr>
            <a:r>
              <a:rPr sz="1800" b="1">
                <a:solidFill>
                  <a:srgbClr val="071A2E"/>
                </a:solidFill>
              </a:rPr>
              <a:t>Enquiries never write to subscriber tables.</a:t>
            </a:r>
          </a:p>
        </p:txBody>
      </p:sp>
      <p:sp>
        <p:nvSpPr>
          <p:cNvPr id="14" name="db-note-right">
            <a:extLst xmlns:a="http://schemas.openxmlformats.org/drawingml/2006/main">
              <a:ext uri="{FF2B5EF4-FFF2-40B4-BE49-F238E27FC236}">
                <a16:creationId xmlns:a16="http://schemas.microsoft.com/office/drawing/2014/main" id="{EFF21035-186D-4B6B-8859-A69FA2005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29125"/>
            <a:ext cx="5381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07184"/>
                </a:solidFill>
              </a:defRPr>
            </a:pPr>
            <a:r>
              <a:rPr sz="1800" b="0">
                <a:solidFill>
                  <a:srgbClr val="607184"/>
                </a:solidFill>
              </a:rPr>
              <a:t>Every Queue event is idempotent by event_id.</a:t>
            </a:r>
          </a:p>
        </p:txBody>
      </p:sp>
      <p:sp>
        <p:nvSpPr>
          <p:cNvPr id="15" name="footer-brand-6">
            <a:extLst xmlns:a="http://schemas.openxmlformats.org/drawingml/2006/main">
              <a:ext uri="{FF2B5EF4-FFF2-40B4-BE49-F238E27FC236}">
                <a16:creationId xmlns:a16="http://schemas.microsoft.com/office/drawing/2014/main" id="{A8AF6187-0B08-495D-A282-AFE040FF5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29375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07184"/>
                </a:solidFill>
              </a:defRPr>
            </a:pPr>
            <a:r>
              <a:rPr sz="900" b="1">
                <a:solidFill>
                  <a:srgbClr val="607184"/>
                </a:solidFill>
              </a:rPr>
              <a:t>LEJIEND  |  API BUILD GUIDE</a:t>
            </a:r>
          </a:p>
        </p:txBody>
      </p:sp>
      <p:sp>
        <p:nvSpPr>
          <p:cNvPr id="16" name="footer-page-6">
            <a:extLst xmlns:a="http://schemas.openxmlformats.org/drawingml/2006/main">
              <a:ext uri="{FF2B5EF4-FFF2-40B4-BE49-F238E27FC236}">
                <a16:creationId xmlns:a16="http://schemas.microsoft.com/office/drawing/2014/main" id="{6DFA8D37-66AB-4ADE-8131-E298733BB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29375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07184"/>
                </a:solidFill>
              </a:defRPr>
            </a:pPr>
            <a:r>
              <a:rPr sz="900" b="1">
                <a:solidFill>
                  <a:srgbClr val="607184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01030706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71A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kicker-7">
            <a:extLst xmlns:a="http://schemas.openxmlformats.org/drawingml/2006/main">
              <a:ext uri="{FF2B5EF4-FFF2-40B4-BE49-F238E27FC236}">
                <a16:creationId xmlns:a16="http://schemas.microsoft.com/office/drawing/2014/main" id="{10136015-5C60-485F-96B3-4AFA9C21E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66CEA0"/>
                </a:solidFill>
              </a:defRPr>
            </a:pPr>
            <a:r>
              <a:rPr sz="1125" b="1">
                <a:solidFill>
                  <a:srgbClr val="66CEA0"/>
                </a:solidFill>
              </a:rPr>
              <a:t>07  SUBSCRIPTION IDENTITY</a:t>
            </a:r>
          </a:p>
        </p:txBody>
      </p:sp>
      <p:sp>
        <p:nvSpPr>
          <p:cNvPr id="2" name="title-7">
            <a:extLst xmlns:a="http://schemas.openxmlformats.org/drawingml/2006/main">
              <a:ext uri="{FF2B5EF4-FFF2-40B4-BE49-F238E27FC236}">
                <a16:creationId xmlns:a16="http://schemas.microsoft.com/office/drawing/2014/main" id="{77178E2E-ACC3-4B24-96BE-E96E462AA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81050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8FAFC"/>
                </a:solidFill>
              </a:defRPr>
            </a:pPr>
            <a:r>
              <a:rPr sz="3600" b="1">
                <a:solidFill>
                  <a:srgbClr val="F8FAFC"/>
                </a:solidFill>
              </a:rPr>
              <a:t>The email identifies the subscriber.</a:t>
            </a:r>
          </a:p>
        </p:txBody>
      </p:sp>
      <p:sp>
        <p:nvSpPr>
          <p:cNvPr id="3" name="header-rule-7">
            <a:extLst xmlns:a="http://schemas.openxmlformats.org/drawingml/2006/main">
              <a:ext uri="{FF2B5EF4-FFF2-40B4-BE49-F238E27FC236}">
                <a16:creationId xmlns:a16="http://schemas.microsoft.com/office/drawing/2014/main" id="{D90ED4A0-C772-4EC0-80E5-B87625687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504950"/>
            <a:ext cx="1089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24547D"/>
            </a:solidFill>
            <a:prstDash val="solid"/>
          </a:ln>
        </p:spPr>
      </p:sp>
      <p:sp>
        <p:nvSpPr>
          <p:cNvPr id="4" name="duplicate-email">
            <a:extLst xmlns:a="http://schemas.openxmlformats.org/drawingml/2006/main">
              <a:ext uri="{FF2B5EF4-FFF2-40B4-BE49-F238E27FC236}">
                <a16:creationId xmlns:a16="http://schemas.microsoft.com/office/drawing/2014/main" id="{CBF73725-E807-4026-91C6-058200BA3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57400"/>
            <a:ext cx="3524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6D58F"/>
                </a:solidFill>
              </a:defRPr>
            </a:pPr>
            <a:r>
              <a:rPr sz="1950" b="1">
                <a:solidFill>
                  <a:srgbClr val="F6D58F"/>
                </a:solidFill>
              </a:rPr>
              <a:t>same normalized email</a:t>
            </a:r>
          </a:p>
        </p:txBody>
      </p:sp>
      <p:sp>
        <p:nvSpPr>
          <p:cNvPr id="5" name="dup-arrow">
            <a:extLst xmlns:a="http://schemas.openxmlformats.org/drawingml/2006/main">
              <a:ext uri="{FF2B5EF4-FFF2-40B4-BE49-F238E27FC236}">
                <a16:creationId xmlns:a16="http://schemas.microsoft.com/office/drawing/2014/main" id="{248D6155-391C-4937-8241-D5FDD82F5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152650"/>
            <a:ext cx="85725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EFB84B"/>
          </a:solidFill>
          <a:ln xmlns:a="http://schemas.openxmlformats.org/drawingml/2006/main" w="9525">
            <a:solidFill>
              <a:srgbClr val="EFB84B"/>
            </a:solidFill>
            <a:prstDash val="solid"/>
          </a:ln>
        </p:spPr>
      </p:sp>
      <p:sp>
        <p:nvSpPr>
          <p:cNvPr id="6" name="duplicate-result">
            <a:extLst xmlns:a="http://schemas.openxmlformats.org/drawingml/2006/main">
              <a:ext uri="{FF2B5EF4-FFF2-40B4-BE49-F238E27FC236}">
                <a16:creationId xmlns:a16="http://schemas.microsoft.com/office/drawing/2014/main" id="{D0C9A5BE-8931-4029-A5B2-EA65038C1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057400"/>
            <a:ext cx="361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8FAFC"/>
                </a:solidFill>
              </a:defRPr>
            </a:pPr>
            <a:r>
              <a:rPr sz="2250" b="1">
                <a:solidFill>
                  <a:srgbClr val="F8FAFC"/>
                </a:solidFill>
              </a:rPr>
              <a:t>one subscriber row</a:t>
            </a:r>
          </a:p>
        </p:txBody>
      </p:sp>
      <p:sp>
        <p:nvSpPr>
          <p:cNvPr id="7" name="dup-n-0">
            <a:extLst xmlns:a="http://schemas.openxmlformats.org/drawingml/2006/main">
              <a:ext uri="{FF2B5EF4-FFF2-40B4-BE49-F238E27FC236}">
                <a16:creationId xmlns:a16="http://schemas.microsoft.com/office/drawing/2014/main" id="{EF6B562C-C6FB-4478-8C6A-169E3DA1D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48000"/>
            <a:ext cx="523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66CEA0"/>
                </a:solidFill>
              </a:defRPr>
            </a:pPr>
            <a:r>
              <a:rPr sz="1425" b="1">
                <a:solidFill>
                  <a:srgbClr val="66CEA0"/>
                </a:solidFill>
              </a:rPr>
              <a:t>01</a:t>
            </a:r>
          </a:p>
        </p:txBody>
      </p:sp>
      <p:sp>
        <p:nvSpPr>
          <p:cNvPr id="8" name="dup-copy-0">
            <a:extLst xmlns:a="http://schemas.openxmlformats.org/drawingml/2006/main">
              <a:ext uri="{FF2B5EF4-FFF2-40B4-BE49-F238E27FC236}">
                <a16:creationId xmlns:a16="http://schemas.microsoft.com/office/drawing/2014/main" id="{1E479191-7126-44C3-918A-3E834147A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028950"/>
            <a:ext cx="914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A9BBCB"/>
                </a:solidFill>
              </a:defRPr>
            </a:pPr>
            <a:r>
              <a:rPr sz="1725" b="0">
                <a:solidFill>
                  <a:srgbClr val="A9BBCB"/>
                </a:solidFill>
              </a:rPr>
              <a:t>Update the WhatsApp number only when it changed.</a:t>
            </a:r>
          </a:p>
        </p:txBody>
      </p:sp>
      <p:sp>
        <p:nvSpPr>
          <p:cNvPr id="9" name="dup-n-1">
            <a:extLst xmlns:a="http://schemas.openxmlformats.org/drawingml/2006/main">
              <a:ext uri="{FF2B5EF4-FFF2-40B4-BE49-F238E27FC236}">
                <a16:creationId xmlns:a16="http://schemas.microsoft.com/office/drawing/2014/main" id="{3DB28684-AA67-4D18-AD83-4631A2AB0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695700"/>
            <a:ext cx="523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66CEA0"/>
                </a:solidFill>
              </a:defRPr>
            </a:pPr>
            <a:r>
              <a:rPr sz="1425" b="1">
                <a:solidFill>
                  <a:srgbClr val="66CEA0"/>
                </a:solidFill>
              </a:rPr>
              <a:t>02</a:t>
            </a:r>
          </a:p>
        </p:txBody>
      </p:sp>
      <p:sp>
        <p:nvSpPr>
          <p:cNvPr id="10" name="dup-copy-1">
            <a:extLst xmlns:a="http://schemas.openxmlformats.org/drawingml/2006/main">
              <a:ext uri="{FF2B5EF4-FFF2-40B4-BE49-F238E27FC236}">
                <a16:creationId xmlns:a16="http://schemas.microsoft.com/office/drawing/2014/main" id="{A4CF448F-2334-410B-B2DA-8EAE10A8D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676650"/>
            <a:ext cx="914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A9BBCB"/>
                </a:solidFill>
              </a:defRPr>
            </a:pPr>
            <a:r>
              <a:rPr sz="1725" b="0">
                <a:solidFill>
                  <a:srgbClr val="A9BBCB"/>
                </a:solidFill>
              </a:rPr>
              <a:t>Reactivate a withdrawn subscriber after fresh consent.</a:t>
            </a:r>
          </a:p>
        </p:txBody>
      </p:sp>
      <p:sp>
        <p:nvSpPr>
          <p:cNvPr id="11" name="dup-n-2">
            <a:extLst xmlns:a="http://schemas.openxmlformats.org/drawingml/2006/main">
              <a:ext uri="{FF2B5EF4-FFF2-40B4-BE49-F238E27FC236}">
                <a16:creationId xmlns:a16="http://schemas.microsoft.com/office/drawing/2014/main" id="{252EFB6A-4844-429F-B4A0-05E33D63B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343400"/>
            <a:ext cx="523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66CEA0"/>
                </a:solidFill>
              </a:defRPr>
            </a:pPr>
            <a:r>
              <a:rPr sz="1425" b="1">
                <a:solidFill>
                  <a:srgbClr val="66CEA0"/>
                </a:solidFill>
              </a:rPr>
              <a:t>03</a:t>
            </a:r>
          </a:p>
        </p:txBody>
      </p:sp>
      <p:sp>
        <p:nvSpPr>
          <p:cNvPr id="12" name="dup-copy-2">
            <a:extLst xmlns:a="http://schemas.openxmlformats.org/drawingml/2006/main">
              <a:ext uri="{FF2B5EF4-FFF2-40B4-BE49-F238E27FC236}">
                <a16:creationId xmlns:a16="http://schemas.microsoft.com/office/drawing/2014/main" id="{FBFE3436-C45B-4D17-A04B-80535B809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324350"/>
            <a:ext cx="914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A9BBCB"/>
                </a:solidFill>
              </a:defRPr>
            </a:pPr>
            <a:r>
              <a:rPr sz="1725" b="1">
                <a:solidFill>
                  <a:srgbClr val="A9BBCB"/>
                </a:solidFill>
              </a:rPr>
              <a:t>Append a new consent event with wording, version, source and time.</a:t>
            </a:r>
          </a:p>
        </p:txBody>
      </p:sp>
      <p:sp>
        <p:nvSpPr>
          <p:cNvPr id="13" name="dup-n-3">
            <a:extLst xmlns:a="http://schemas.openxmlformats.org/drawingml/2006/main">
              <a:ext uri="{FF2B5EF4-FFF2-40B4-BE49-F238E27FC236}">
                <a16:creationId xmlns:a16="http://schemas.microsoft.com/office/drawing/2014/main" id="{F7C7FDCA-5C1F-441E-8A4F-981F62161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991100"/>
            <a:ext cx="523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E43D47"/>
                </a:solidFill>
              </a:defRPr>
            </a:pPr>
            <a:r>
              <a:rPr sz="1425" b="1">
                <a:solidFill>
                  <a:srgbClr val="E43D47"/>
                </a:solidFill>
              </a:rPr>
              <a:t>04</a:t>
            </a:r>
          </a:p>
        </p:txBody>
      </p:sp>
      <p:sp>
        <p:nvSpPr>
          <p:cNvPr id="14" name="dup-copy-3">
            <a:extLst xmlns:a="http://schemas.openxmlformats.org/drawingml/2006/main">
              <a:ext uri="{FF2B5EF4-FFF2-40B4-BE49-F238E27FC236}">
                <a16:creationId xmlns:a16="http://schemas.microsoft.com/office/drawing/2014/main" id="{91316B9B-129D-4E49-9C3E-08F9C1678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972050"/>
            <a:ext cx="914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A9BBCB"/>
                </a:solidFill>
              </a:defRPr>
            </a:pPr>
            <a:r>
              <a:rPr sz="1725" b="0">
                <a:solidFill>
                  <a:srgbClr val="A9BBCB"/>
                </a:solidFill>
              </a:rPr>
              <a:t>Do not make phone numbers globally unique.</a:t>
            </a:r>
          </a:p>
        </p:txBody>
      </p:sp>
      <p:sp>
        <p:nvSpPr>
          <p:cNvPr id="15" name="duplicate-footer">
            <a:extLst xmlns:a="http://schemas.openxmlformats.org/drawingml/2006/main">
              <a:ext uri="{FF2B5EF4-FFF2-40B4-BE49-F238E27FC236}">
                <a16:creationId xmlns:a16="http://schemas.microsoft.com/office/drawing/2014/main" id="{E1F6BAD4-60C0-4181-B7EE-FB5F84AFA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857875"/>
            <a:ext cx="952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8FAFC"/>
                </a:solidFill>
              </a:defRPr>
            </a:pPr>
            <a:r>
              <a:rPr sz="1875" b="1">
                <a:solidFill>
                  <a:srgbClr val="F8FAFC"/>
                </a:solidFill>
              </a:rPr>
              <a:t>Fresh consent creates history—not duplicate campaign contacts.</a:t>
            </a:r>
          </a:p>
        </p:txBody>
      </p:sp>
      <p:sp>
        <p:nvSpPr>
          <p:cNvPr id="16" name="footer-brand-7">
            <a:extLst xmlns:a="http://schemas.openxmlformats.org/drawingml/2006/main">
              <a:ext uri="{FF2B5EF4-FFF2-40B4-BE49-F238E27FC236}">
                <a16:creationId xmlns:a16="http://schemas.microsoft.com/office/drawing/2014/main" id="{3686F49D-125B-4D6B-A13C-471AEF541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29375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A9BBCB"/>
                </a:solidFill>
              </a:defRPr>
            </a:pPr>
            <a:r>
              <a:rPr sz="900" b="1">
                <a:solidFill>
                  <a:srgbClr val="A9BBCB"/>
                </a:solidFill>
              </a:rPr>
              <a:t>LEJIEND  |  API BUILD GUIDE</a:t>
            </a:r>
          </a:p>
        </p:txBody>
      </p:sp>
      <p:sp>
        <p:nvSpPr>
          <p:cNvPr id="17" name="footer-page-7">
            <a:extLst xmlns:a="http://schemas.openxmlformats.org/drawingml/2006/main">
              <a:ext uri="{FF2B5EF4-FFF2-40B4-BE49-F238E27FC236}">
                <a16:creationId xmlns:a16="http://schemas.microsoft.com/office/drawing/2014/main" id="{DFEC6F24-661A-4D2F-8550-4D5872828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29375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A9BBCB"/>
                </a:solidFill>
              </a:defRPr>
            </a:pPr>
            <a:r>
              <a:rPr sz="900" b="1">
                <a:solidFill>
                  <a:srgbClr val="A9BBCB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76619404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6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kicker-8">
            <a:extLst xmlns:a="http://schemas.openxmlformats.org/drawingml/2006/main">
              <a:ext uri="{FF2B5EF4-FFF2-40B4-BE49-F238E27FC236}">
                <a16:creationId xmlns:a16="http://schemas.microsoft.com/office/drawing/2014/main" id="{F528C0D8-FC82-4C4A-ACEF-02ED9A068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43D47"/>
                </a:solidFill>
              </a:defRPr>
            </a:pPr>
            <a:r>
              <a:rPr sz="1125" b="1">
                <a:solidFill>
                  <a:srgbClr val="E43D47"/>
                </a:solidFill>
              </a:rPr>
              <a:t>08  NOTIFICATIONS</a:t>
            </a:r>
          </a:p>
        </p:txBody>
      </p:sp>
      <p:sp>
        <p:nvSpPr>
          <p:cNvPr id="2" name="title-8">
            <a:extLst xmlns:a="http://schemas.openxmlformats.org/drawingml/2006/main">
              <a:ext uri="{FF2B5EF4-FFF2-40B4-BE49-F238E27FC236}">
                <a16:creationId xmlns:a16="http://schemas.microsoft.com/office/drawing/2014/main" id="{1591F100-F706-44C0-977D-89E352A96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8105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071A2E"/>
                </a:solidFill>
              </a:defRPr>
            </a:pPr>
            <a:r>
              <a:rPr sz="3600" b="1">
                <a:solidFill>
                  <a:srgbClr val="071A2E"/>
                </a:solidFill>
              </a:rPr>
              <a:t>Listeners fail independently—and retry safely.</a:t>
            </a:r>
          </a:p>
        </p:txBody>
      </p:sp>
      <p:sp>
        <p:nvSpPr>
          <p:cNvPr id="3" name="header-rule-8">
            <a:extLst xmlns:a="http://schemas.openxmlformats.org/drawingml/2006/main">
              <a:ext uri="{FF2B5EF4-FFF2-40B4-BE49-F238E27FC236}">
                <a16:creationId xmlns:a16="http://schemas.microsoft.com/office/drawing/2014/main" id="{58A73484-D4C5-4C6E-A2BF-B571B818C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504950"/>
            <a:ext cx="1089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E8E1D5"/>
            </a:solidFill>
            <a:prstDash val="solid"/>
          </a:ln>
        </p:spPr>
      </p:sp>
      <p:sp>
        <p:nvSpPr>
          <p:cNvPr id="4" name="listener-a1">
            <a:extLst xmlns:a="http://schemas.openxmlformats.org/drawingml/2006/main">
              <a:ext uri="{FF2B5EF4-FFF2-40B4-BE49-F238E27FC236}">
                <a16:creationId xmlns:a16="http://schemas.microsoft.com/office/drawing/2014/main" id="{884D23EC-FB97-45AD-92E4-CCE88F755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800350"/>
            <a:ext cx="1143000" cy="2286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EFB84B"/>
          </a:solidFill>
          <a:ln xmlns:a="http://schemas.openxmlformats.org/drawingml/2006/main" w="9525">
            <a:solidFill>
              <a:srgbClr val="EFB84B"/>
            </a:solidFill>
            <a:prstDash val="solid"/>
          </a:ln>
        </p:spPr>
      </p:sp>
      <p:sp>
        <p:nvSpPr>
          <p:cNvPr id="5" name="listener-fan">
            <a:extLst xmlns:a="http://schemas.openxmlformats.org/drawingml/2006/main">
              <a:ext uri="{FF2B5EF4-FFF2-40B4-BE49-F238E27FC236}">
                <a16:creationId xmlns:a16="http://schemas.microsoft.com/office/drawing/2014/main" id="{150CA7EA-5941-4DCF-AB90-261D36F0F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914650"/>
            <a:ext cx="0" cy="17526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EFB84B"/>
            </a:solidFill>
            <a:prstDash val="solid"/>
          </a:ln>
        </p:spPr>
      </p:sp>
      <p:sp>
        <p:nvSpPr>
          <p:cNvPr id="6" name="listener-a2">
            <a:extLst xmlns:a="http://schemas.openxmlformats.org/drawingml/2006/main">
              <a:ext uri="{FF2B5EF4-FFF2-40B4-BE49-F238E27FC236}">
                <a16:creationId xmlns:a16="http://schemas.microsoft.com/office/drawing/2014/main" id="{41A5AF42-F1E7-4DEF-8124-A46E0D68D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14650"/>
            <a:ext cx="85725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EFB84B"/>
          </a:solidFill>
          <a:ln xmlns:a="http://schemas.openxmlformats.org/drawingml/2006/main" w="9525">
            <a:solidFill>
              <a:srgbClr val="EFB84B"/>
            </a:solidFill>
            <a:prstDash val="solid"/>
          </a:ln>
        </p:spPr>
      </p:sp>
      <p:sp>
        <p:nvSpPr>
          <p:cNvPr id="7" name="listener-a3">
            <a:extLst xmlns:a="http://schemas.openxmlformats.org/drawingml/2006/main">
              <a:ext uri="{FF2B5EF4-FFF2-40B4-BE49-F238E27FC236}">
                <a16:creationId xmlns:a16="http://schemas.microsoft.com/office/drawing/2014/main" id="{29C7F3EB-B93C-4CC3-8EBD-BA1F7ED61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457700"/>
            <a:ext cx="85725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EFB84B"/>
          </a:solidFill>
          <a:ln xmlns:a="http://schemas.openxmlformats.org/drawingml/2006/main" w="9525">
            <a:solidFill>
              <a:srgbClr val="EFB84B"/>
            </a:solidFill>
            <a:prstDash val="solid"/>
          </a:ln>
        </p:spPr>
      </p:sp>
      <p:sp>
        <p:nvSpPr>
          <p:cNvPr id="8" name="listener-audit-1">
            <a:extLst xmlns:a="http://schemas.openxmlformats.org/drawingml/2006/main">
              <a:ext uri="{FF2B5EF4-FFF2-40B4-BE49-F238E27FC236}">
                <a16:creationId xmlns:a16="http://schemas.microsoft.com/office/drawing/2014/main" id="{475F5812-9958-4824-9F8D-78BA83610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2724150"/>
            <a:ext cx="41910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79B7F2"/>
          </a:solidFill>
          <a:ln xmlns:a="http://schemas.openxmlformats.org/drawingml/2006/main" w="9525">
            <a:solidFill>
              <a:srgbClr val="79B7F2"/>
            </a:solidFill>
            <a:prstDash val="solid"/>
          </a:ln>
        </p:spPr>
      </p:sp>
      <p:sp>
        <p:nvSpPr>
          <p:cNvPr id="9" name="listener-audit-2">
            <a:extLst xmlns:a="http://schemas.openxmlformats.org/drawingml/2006/main">
              <a:ext uri="{FF2B5EF4-FFF2-40B4-BE49-F238E27FC236}">
                <a16:creationId xmlns:a16="http://schemas.microsoft.com/office/drawing/2014/main" id="{2EA20D7A-19CE-4E20-B8F2-8DA130664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4400550"/>
            <a:ext cx="41910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79B7F2"/>
          </a:solidFill>
          <a:ln xmlns:a="http://schemas.openxmlformats.org/drawingml/2006/main" w="9525">
            <a:solidFill>
              <a:srgbClr val="79B7F2"/>
            </a:solidFill>
            <a:prstDash val="solid"/>
          </a:ln>
        </p:spPr>
      </p:sp>
      <p:sp>
        <p:nvSpPr>
          <p:cNvPr id="10" name="event-box">
            <a:extLst xmlns:a="http://schemas.openxmlformats.org/drawingml/2006/main">
              <a:ext uri="{FF2B5EF4-FFF2-40B4-BE49-F238E27FC236}">
                <a16:creationId xmlns:a16="http://schemas.microsoft.com/office/drawing/2014/main" id="{1620D4FC-7822-42A4-8845-E67A0651D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81250"/>
            <a:ext cx="280035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071A2E"/>
          </a:solidFill>
          <a:ln xmlns:a="http://schemas.openxmlformats.org/drawingml/2006/main" w="14288">
            <a:solidFill>
              <a:srgbClr val="66CEA0"/>
            </a:solidFill>
            <a:prstDash val="solid"/>
          </a:ln>
        </p:spPr>
      </p:sp>
      <p:sp>
        <p:nvSpPr>
          <p:cNvPr id="11" name="event-label">
            <a:extLst xmlns:a="http://schemas.openxmlformats.org/drawingml/2006/main">
              <a:ext uri="{FF2B5EF4-FFF2-40B4-BE49-F238E27FC236}">
                <a16:creationId xmlns:a16="http://schemas.microsoft.com/office/drawing/2014/main" id="{DFEF3DD4-37A3-4F13-B8EC-6E3057B7E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14600"/>
            <a:ext cx="25336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8FAFC"/>
                </a:solidFill>
              </a:defRPr>
            </a:pPr>
            <a:r>
              <a:rPr sz="1575" b="1">
                <a:solidFill>
                  <a:srgbClr val="F8FAFC"/>
                </a:solidFill>
              </a:rPr>
              <a:t>Persisted</a:t>
            </a:r>
          </a:p>
          <a:p xmlns:a="http://schemas.openxmlformats.org/drawingml/2006/main">
            <a:pPr algn="ctr">
              <a:defRPr sz="1575" b="1">
                <a:solidFill>
                  <a:srgbClr val="F8FAFC"/>
                </a:solidFill>
              </a:defRPr>
            </a:pPr>
            <a:r>
              <a:rPr sz="1575" b="1">
                <a:solidFill>
                  <a:srgbClr val="F8FAFC"/>
                </a:solidFill>
              </a:rPr>
              <a:t>domain event</a:t>
            </a:r>
          </a:p>
        </p:txBody>
      </p:sp>
      <p:sp>
        <p:nvSpPr>
          <p:cNvPr id="12" name="formsubmit-box">
            <a:extLst xmlns:a="http://schemas.openxmlformats.org/drawingml/2006/main">
              <a:ext uri="{FF2B5EF4-FFF2-40B4-BE49-F238E27FC236}">
                <a16:creationId xmlns:a16="http://schemas.microsoft.com/office/drawing/2014/main" id="{2C66909A-9B03-4365-9E2C-D48F31928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2266950"/>
            <a:ext cx="342900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15385D"/>
          </a:solidFill>
          <a:ln xmlns:a="http://schemas.openxmlformats.org/drawingml/2006/main" w="14288">
            <a:solidFill>
              <a:srgbClr val="EFB84B"/>
            </a:solidFill>
            <a:prstDash val="solid"/>
          </a:ln>
        </p:spPr>
      </p:sp>
      <p:sp>
        <p:nvSpPr>
          <p:cNvPr id="13" name="formsubmit-label">
            <a:extLst xmlns:a="http://schemas.openxmlformats.org/drawingml/2006/main">
              <a:ext uri="{FF2B5EF4-FFF2-40B4-BE49-F238E27FC236}">
                <a16:creationId xmlns:a16="http://schemas.microsoft.com/office/drawing/2014/main" id="{7BCDB345-9F66-455F-9A23-6A7A86FEF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2400300"/>
            <a:ext cx="31623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8FAFC"/>
                </a:solidFill>
              </a:defRPr>
            </a:pPr>
            <a:r>
              <a:rPr sz="1575" b="1">
                <a:solidFill>
                  <a:srgbClr val="F8FAFC"/>
                </a:solidFill>
              </a:rPr>
              <a:t>FormSubmit listener</a:t>
            </a:r>
          </a:p>
          <a:p xmlns:a="http://schemas.openxmlformats.org/drawingml/2006/main">
            <a:pPr algn="ctr">
              <a:defRPr sz="1575" b="1">
                <a:solidFill>
                  <a:srgbClr val="F8FAFC"/>
                </a:solidFill>
              </a:defRPr>
            </a:pPr>
            <a:r>
              <a:rPr sz="1575" b="1">
                <a:solidFill>
                  <a:srgbClr val="F8FAFC"/>
                </a:solidFill>
              </a:rPr>
              <a:t>Readable email alert</a:t>
            </a:r>
          </a:p>
        </p:txBody>
      </p:sp>
      <p:sp>
        <p:nvSpPr>
          <p:cNvPr id="14" name="teams-listener-box">
            <a:extLst xmlns:a="http://schemas.openxmlformats.org/drawingml/2006/main">
              <a:ext uri="{FF2B5EF4-FFF2-40B4-BE49-F238E27FC236}">
                <a16:creationId xmlns:a16="http://schemas.microsoft.com/office/drawing/2014/main" id="{C7844886-CE1F-4BAE-86FE-A56059A73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3943350"/>
            <a:ext cx="342900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15385D"/>
          </a:solidFill>
          <a:ln xmlns:a="http://schemas.openxmlformats.org/drawingml/2006/main" w="14288">
            <a:solidFill>
              <a:srgbClr val="E43D47"/>
            </a:solidFill>
            <a:prstDash val="solid"/>
          </a:ln>
        </p:spPr>
      </p:sp>
      <p:sp>
        <p:nvSpPr>
          <p:cNvPr id="15" name="teams-listener-label">
            <a:extLst xmlns:a="http://schemas.openxmlformats.org/drawingml/2006/main">
              <a:ext uri="{FF2B5EF4-FFF2-40B4-BE49-F238E27FC236}">
                <a16:creationId xmlns:a16="http://schemas.microsoft.com/office/drawing/2014/main" id="{301CA3FE-1EF5-47F9-9F33-E202D89A3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4076700"/>
            <a:ext cx="31623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8FAFC"/>
                </a:solidFill>
              </a:defRPr>
            </a:pPr>
            <a:r>
              <a:rPr sz="1575" b="1">
                <a:solidFill>
                  <a:srgbClr val="F8FAFC"/>
                </a:solidFill>
              </a:rPr>
              <a:t>Teams listener</a:t>
            </a:r>
          </a:p>
          <a:p xmlns:a="http://schemas.openxmlformats.org/drawingml/2006/main">
            <a:pPr algn="ctr">
              <a:defRPr sz="1575" b="1">
                <a:solidFill>
                  <a:srgbClr val="F8FAFC"/>
                </a:solidFill>
              </a:defRPr>
            </a:pPr>
            <a:r>
              <a:rPr sz="1575" b="1">
                <a:solidFill>
                  <a:srgbClr val="F8FAFC"/>
                </a:solidFill>
              </a:rPr>
              <a:t>Full-detail Adaptive Card</a:t>
            </a:r>
          </a:p>
        </p:txBody>
      </p:sp>
      <p:sp>
        <p:nvSpPr>
          <p:cNvPr id="16" name="audit-box">
            <a:extLst xmlns:a="http://schemas.openxmlformats.org/drawingml/2006/main">
              <a:ext uri="{FF2B5EF4-FFF2-40B4-BE49-F238E27FC236}">
                <a16:creationId xmlns:a16="http://schemas.microsoft.com/office/drawing/2014/main" id="{45DA25A7-4C9A-4776-965E-31789F0FC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3105150"/>
            <a:ext cx="219075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071A2E"/>
          </a:solidFill>
          <a:ln xmlns:a="http://schemas.openxmlformats.org/drawingml/2006/main" w="14288">
            <a:solidFill>
              <a:srgbClr val="79B7F2"/>
            </a:solidFill>
            <a:prstDash val="solid"/>
          </a:ln>
        </p:spPr>
      </p:sp>
      <p:sp>
        <p:nvSpPr>
          <p:cNvPr id="17" name="audit-label">
            <a:extLst xmlns:a="http://schemas.openxmlformats.org/drawingml/2006/main">
              <a:ext uri="{FF2B5EF4-FFF2-40B4-BE49-F238E27FC236}">
                <a16:creationId xmlns:a16="http://schemas.microsoft.com/office/drawing/2014/main" id="{B17F791D-C564-4DD3-BA0C-46716F15E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3238500"/>
            <a:ext cx="19240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8FAFC"/>
                </a:solidFill>
              </a:defRPr>
            </a:pPr>
            <a:r>
              <a:rPr sz="1425" b="1">
                <a:solidFill>
                  <a:srgbClr val="F8FAFC"/>
                </a:solidFill>
              </a:rPr>
              <a:t>DELIVERY AUDIT</a:t>
            </a:r>
          </a:p>
          <a:p xmlns:a="http://schemas.openxmlformats.org/drawingml/2006/main">
            <a:pPr algn="ctr">
              <a:defRPr sz="1425" b="1">
                <a:solidFill>
                  <a:srgbClr val="F8FAFC"/>
                </a:solidFill>
              </a:defRPr>
            </a:pPr>
            <a:r>
              <a:rPr sz="1425" b="1">
                <a:solidFill>
                  <a:srgbClr val="F8FAFC"/>
                </a:solidFill>
              </a:rPr>
              <a:t>Pending · delivered · failed</a:t>
            </a:r>
          </a:p>
        </p:txBody>
      </p:sp>
      <p:sp>
        <p:nvSpPr>
          <p:cNvPr id="18" name="listener-note">
            <a:extLst xmlns:a="http://schemas.openxmlformats.org/drawingml/2006/main">
              <a:ext uri="{FF2B5EF4-FFF2-40B4-BE49-F238E27FC236}">
                <a16:creationId xmlns:a16="http://schemas.microsoft.com/office/drawing/2014/main" id="{C84981D2-C0A4-4DF6-B26D-1D28D8A22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67350"/>
            <a:ext cx="10191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607184"/>
                </a:solidFill>
              </a:defRPr>
            </a:pPr>
            <a:r>
              <a:rPr sz="1575" b="0">
                <a:solidFill>
                  <a:srgbClr val="607184"/>
                </a:solidFill>
              </a:rPr>
              <a:t>On retry, skip any destination already marked delivered. Include the event ID so rare duplicate alerts are recognizable.</a:t>
            </a:r>
          </a:p>
        </p:txBody>
      </p:sp>
      <p:sp>
        <p:nvSpPr>
          <p:cNvPr id="19" name="footer-brand-8">
            <a:extLst xmlns:a="http://schemas.openxmlformats.org/drawingml/2006/main">
              <a:ext uri="{FF2B5EF4-FFF2-40B4-BE49-F238E27FC236}">
                <a16:creationId xmlns:a16="http://schemas.microsoft.com/office/drawing/2014/main" id="{27A39456-3C72-4BE0-93FF-B08A38E24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29375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07184"/>
                </a:solidFill>
              </a:defRPr>
            </a:pPr>
            <a:r>
              <a:rPr sz="900" b="1">
                <a:solidFill>
                  <a:srgbClr val="607184"/>
                </a:solidFill>
              </a:rPr>
              <a:t>LEJIEND  |  API BUILD GUIDE</a:t>
            </a:r>
          </a:p>
        </p:txBody>
      </p:sp>
      <p:sp>
        <p:nvSpPr>
          <p:cNvPr id="20" name="footer-page-8">
            <a:extLst xmlns:a="http://schemas.openxmlformats.org/drawingml/2006/main">
              <a:ext uri="{FF2B5EF4-FFF2-40B4-BE49-F238E27FC236}">
                <a16:creationId xmlns:a16="http://schemas.microsoft.com/office/drawing/2014/main" id="{E9A70781-EE11-4CE6-9B5A-C79D98315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29375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07184"/>
                </a:solidFill>
              </a:defRPr>
            </a:pPr>
            <a:r>
              <a:rPr sz="900" b="1">
                <a:solidFill>
                  <a:srgbClr val="607184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99646970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6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kicker-9">
            <a:extLst xmlns:a="http://schemas.openxmlformats.org/drawingml/2006/main">
              <a:ext uri="{FF2B5EF4-FFF2-40B4-BE49-F238E27FC236}">
                <a16:creationId xmlns:a16="http://schemas.microsoft.com/office/drawing/2014/main" id="{661849E4-4FBC-4D1F-9DBF-64C166029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43D47"/>
                </a:solidFill>
              </a:defRPr>
            </a:pPr>
            <a:r>
              <a:rPr sz="1125" b="1">
                <a:solidFill>
                  <a:srgbClr val="E43D47"/>
                </a:solidFill>
              </a:rPr>
              <a:t>09  PRIVACY &amp; SECURITY</a:t>
            </a:r>
          </a:p>
        </p:txBody>
      </p:sp>
      <p:sp>
        <p:nvSpPr>
          <p:cNvPr id="2" name="title-9">
            <a:extLst xmlns:a="http://schemas.openxmlformats.org/drawingml/2006/main">
              <a:ext uri="{FF2B5EF4-FFF2-40B4-BE49-F238E27FC236}">
                <a16:creationId xmlns:a16="http://schemas.microsoft.com/office/drawing/2014/main" id="{93D30083-3A70-44E2-AAFE-056933F9D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8105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071A2E"/>
                </a:solidFill>
              </a:defRPr>
            </a:pPr>
            <a:r>
              <a:rPr sz="3600" b="1">
                <a:solidFill>
                  <a:srgbClr val="071A2E"/>
                </a:solidFill>
              </a:rPr>
              <a:t>Personal data must not spread silently.</a:t>
            </a:r>
          </a:p>
        </p:txBody>
      </p:sp>
      <p:sp>
        <p:nvSpPr>
          <p:cNvPr id="3" name="header-rule-9">
            <a:extLst xmlns:a="http://schemas.openxmlformats.org/drawingml/2006/main">
              <a:ext uri="{FF2B5EF4-FFF2-40B4-BE49-F238E27FC236}">
                <a16:creationId xmlns:a16="http://schemas.microsoft.com/office/drawing/2014/main" id="{4C1B43F8-529D-4B5D-8A35-CDBE4D6B4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504950"/>
            <a:ext cx="1089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E8E1D5"/>
            </a:solidFill>
            <a:prstDash val="solid"/>
          </a:ln>
        </p:spPr>
      </p:sp>
      <p:sp>
        <p:nvSpPr>
          <p:cNvPr id="4" name="security-title">
            <a:extLst xmlns:a="http://schemas.openxmlformats.org/drawingml/2006/main">
              <a:ext uri="{FF2B5EF4-FFF2-40B4-BE49-F238E27FC236}">
                <a16:creationId xmlns:a16="http://schemas.microsoft.com/office/drawing/2014/main" id="{3F5EE394-AEC0-48C4-B2E9-BD99CBC5A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43100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071A2E"/>
                </a:solidFill>
              </a:defRPr>
            </a:pPr>
            <a:r>
              <a:rPr sz="2175" b="1">
                <a:solidFill>
                  <a:srgbClr val="071A2E"/>
                </a:solidFill>
              </a:rPr>
              <a:t>Protect during operation</a:t>
            </a:r>
          </a:p>
        </p:txBody>
      </p:sp>
      <p:sp>
        <p:nvSpPr>
          <p:cNvPr id="5" name="retention-title">
            <a:extLst xmlns:a="http://schemas.openxmlformats.org/drawingml/2006/main">
              <a:ext uri="{FF2B5EF4-FFF2-40B4-BE49-F238E27FC236}">
                <a16:creationId xmlns:a16="http://schemas.microsoft.com/office/drawing/2014/main" id="{A252A714-ECEE-47C2-8350-A91637AA2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943100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071A2E"/>
                </a:solidFill>
              </a:defRPr>
            </a:pPr>
            <a:r>
              <a:rPr sz="2175" b="1">
                <a:solidFill>
                  <a:srgbClr val="071A2E"/>
                </a:solidFill>
              </a:rPr>
              <a:t>Control the lifecycle</a:t>
            </a:r>
          </a:p>
        </p:txBody>
      </p:sp>
      <p:sp>
        <p:nvSpPr>
          <p:cNvPr id="6" name="sec-check-0">
            <a:extLst xmlns:a="http://schemas.openxmlformats.org/drawingml/2006/main">
              <a:ext uri="{FF2B5EF4-FFF2-40B4-BE49-F238E27FC236}">
                <a16:creationId xmlns:a16="http://schemas.microsoft.com/office/drawing/2014/main" id="{F5F74204-8C1E-407C-A1FC-50821FCCA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590800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66CEA0"/>
                </a:solidFill>
              </a:defRPr>
            </a:pPr>
            <a:r>
              <a:rPr sz="1800" b="1">
                <a:solidFill>
                  <a:srgbClr val="66CEA0"/>
                </a:solidFill>
              </a:rPr>
              <a:t>✓</a:t>
            </a:r>
          </a:p>
        </p:txBody>
      </p:sp>
      <p:sp>
        <p:nvSpPr>
          <p:cNvPr id="7" name="sec-copy-0">
            <a:extLst xmlns:a="http://schemas.openxmlformats.org/drawingml/2006/main">
              <a:ext uri="{FF2B5EF4-FFF2-40B4-BE49-F238E27FC236}">
                <a16:creationId xmlns:a16="http://schemas.microsoft.com/office/drawing/2014/main" id="{FA97EC3A-3E49-46DC-A99A-69F2DCDB3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590800"/>
            <a:ext cx="4572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607184"/>
                </a:solidFill>
              </a:defRPr>
            </a:pPr>
            <a:r>
              <a:rPr sz="1575" b="1">
                <a:solidFill>
                  <a:srgbClr val="607184"/>
                </a:solidFill>
              </a:rPr>
              <a:t>No raw personal data in logs</a:t>
            </a:r>
          </a:p>
        </p:txBody>
      </p:sp>
      <p:sp>
        <p:nvSpPr>
          <p:cNvPr id="8" name="sec-check-1">
            <a:extLst xmlns:a="http://schemas.openxmlformats.org/drawingml/2006/main">
              <a:ext uri="{FF2B5EF4-FFF2-40B4-BE49-F238E27FC236}">
                <a16:creationId xmlns:a16="http://schemas.microsoft.com/office/drawing/2014/main" id="{5C67BE9C-D853-4F01-B3EC-08AB60A4D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38500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66CEA0"/>
                </a:solidFill>
              </a:defRPr>
            </a:pPr>
            <a:r>
              <a:rPr sz="1800" b="1">
                <a:solidFill>
                  <a:srgbClr val="66CEA0"/>
                </a:solidFill>
              </a:rPr>
              <a:t>✓</a:t>
            </a:r>
          </a:p>
        </p:txBody>
      </p:sp>
      <p:sp>
        <p:nvSpPr>
          <p:cNvPr id="9" name="sec-copy-1">
            <a:extLst xmlns:a="http://schemas.openxmlformats.org/drawingml/2006/main">
              <a:ext uri="{FF2B5EF4-FFF2-40B4-BE49-F238E27FC236}">
                <a16:creationId xmlns:a16="http://schemas.microsoft.com/office/drawing/2014/main" id="{C3436517-79A5-4E3D-BFD9-E0E588F72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238500"/>
            <a:ext cx="4572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607184"/>
                </a:solidFill>
              </a:defRPr>
            </a:pPr>
            <a:r>
              <a:rPr sz="1575" b="0">
                <a:solidFill>
                  <a:srgbClr val="607184"/>
                </a:solidFill>
              </a:rPr>
              <a:t>Secrets stay in Worker secret storage</a:t>
            </a:r>
          </a:p>
        </p:txBody>
      </p:sp>
      <p:sp>
        <p:nvSpPr>
          <p:cNvPr id="10" name="sec-check-2">
            <a:extLst xmlns:a="http://schemas.openxmlformats.org/drawingml/2006/main">
              <a:ext uri="{FF2B5EF4-FFF2-40B4-BE49-F238E27FC236}">
                <a16:creationId xmlns:a16="http://schemas.microsoft.com/office/drawing/2014/main" id="{D8803172-C6F8-484A-954A-745533480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86200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66CEA0"/>
                </a:solidFill>
              </a:defRPr>
            </a:pPr>
            <a:r>
              <a:rPr sz="1800" b="1">
                <a:solidFill>
                  <a:srgbClr val="66CEA0"/>
                </a:solidFill>
              </a:rPr>
              <a:t>✓</a:t>
            </a:r>
          </a:p>
        </p:txBody>
      </p:sp>
      <p:sp>
        <p:nvSpPr>
          <p:cNvPr id="11" name="sec-copy-2">
            <a:extLst xmlns:a="http://schemas.openxmlformats.org/drawingml/2006/main">
              <a:ext uri="{FF2B5EF4-FFF2-40B4-BE49-F238E27FC236}">
                <a16:creationId xmlns:a16="http://schemas.microsoft.com/office/drawing/2014/main" id="{858926BE-8F74-4CE0-B468-ADD84BC24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886200"/>
            <a:ext cx="4572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607184"/>
                </a:solidFill>
              </a:defRPr>
            </a:pPr>
            <a:r>
              <a:rPr sz="1575" b="0">
                <a:solidFill>
                  <a:srgbClr val="607184"/>
                </a:solidFill>
              </a:rPr>
              <a:t>Restricted Teams channels with co-owners</a:t>
            </a:r>
          </a:p>
        </p:txBody>
      </p:sp>
      <p:sp>
        <p:nvSpPr>
          <p:cNvPr id="12" name="sec-check-3">
            <a:extLst xmlns:a="http://schemas.openxmlformats.org/drawingml/2006/main">
              <a:ext uri="{FF2B5EF4-FFF2-40B4-BE49-F238E27FC236}">
                <a16:creationId xmlns:a16="http://schemas.microsoft.com/office/drawing/2014/main" id="{ABC0C887-72A3-433F-987D-4A6C3DFED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533900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66CEA0"/>
                </a:solidFill>
              </a:defRPr>
            </a:pPr>
            <a:r>
              <a:rPr sz="1800" b="1">
                <a:solidFill>
                  <a:srgbClr val="66CEA0"/>
                </a:solidFill>
              </a:rPr>
              <a:t>✓</a:t>
            </a:r>
          </a:p>
        </p:txBody>
      </p:sp>
      <p:sp>
        <p:nvSpPr>
          <p:cNvPr id="13" name="sec-copy-3">
            <a:extLst xmlns:a="http://schemas.openxmlformats.org/drawingml/2006/main">
              <a:ext uri="{FF2B5EF4-FFF2-40B4-BE49-F238E27FC236}">
                <a16:creationId xmlns:a16="http://schemas.microsoft.com/office/drawing/2014/main" id="{A7DC435E-043A-4288-8B22-89702AF0D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533900"/>
            <a:ext cx="4572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607184"/>
                </a:solidFill>
              </a:defRPr>
            </a:pPr>
            <a:r>
              <a:rPr sz="1575" b="0">
                <a:solidFill>
                  <a:srgbClr val="607184"/>
                </a:solidFill>
              </a:rPr>
              <a:t>Exact consent wording is versioned</a:t>
            </a:r>
          </a:p>
        </p:txBody>
      </p:sp>
      <p:sp>
        <p:nvSpPr>
          <p:cNvPr id="14" name="life-check-0">
            <a:extLst xmlns:a="http://schemas.openxmlformats.org/drawingml/2006/main">
              <a:ext uri="{FF2B5EF4-FFF2-40B4-BE49-F238E27FC236}">
                <a16:creationId xmlns:a16="http://schemas.microsoft.com/office/drawing/2014/main" id="{79EF1282-40EE-4005-AE59-9D77B6DFD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590800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EFB84B"/>
                </a:solidFill>
              </a:defRPr>
            </a:pPr>
            <a:r>
              <a:rPr sz="1800" b="1">
                <a:solidFill>
                  <a:srgbClr val="EFB84B"/>
                </a:solidFill>
              </a:rPr>
              <a:t>→</a:t>
            </a:r>
          </a:p>
        </p:txBody>
      </p:sp>
      <p:sp>
        <p:nvSpPr>
          <p:cNvPr id="15" name="life-copy-0">
            <a:extLst xmlns:a="http://schemas.openxmlformats.org/drawingml/2006/main">
              <a:ext uri="{FF2B5EF4-FFF2-40B4-BE49-F238E27FC236}">
                <a16:creationId xmlns:a16="http://schemas.microsoft.com/office/drawing/2014/main" id="{689F1179-FAB7-4106-AE91-4B8544FB0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2590800"/>
            <a:ext cx="4381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607184"/>
                </a:solidFill>
              </a:defRPr>
            </a:pPr>
            <a:r>
              <a:rPr sz="1575" b="0">
                <a:solidFill>
                  <a:srgbClr val="607184"/>
                </a:solidFill>
              </a:rPr>
              <a:t>No automatic retention expiry today</a:t>
            </a:r>
          </a:p>
        </p:txBody>
      </p:sp>
      <p:sp>
        <p:nvSpPr>
          <p:cNvPr id="16" name="life-check-1">
            <a:extLst xmlns:a="http://schemas.openxmlformats.org/drawingml/2006/main">
              <a:ext uri="{FF2B5EF4-FFF2-40B4-BE49-F238E27FC236}">
                <a16:creationId xmlns:a16="http://schemas.microsoft.com/office/drawing/2014/main" id="{10DE76A7-45D1-4CAE-9DD6-4948E3F04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238500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EFB84B"/>
                </a:solidFill>
              </a:defRPr>
            </a:pPr>
            <a:r>
              <a:rPr sz="1800" b="1">
                <a:solidFill>
                  <a:srgbClr val="EFB84B"/>
                </a:solidFill>
              </a:rPr>
              <a:t>→</a:t>
            </a:r>
          </a:p>
        </p:txBody>
      </p:sp>
      <p:sp>
        <p:nvSpPr>
          <p:cNvPr id="17" name="life-copy-1">
            <a:extLst xmlns:a="http://schemas.openxmlformats.org/drawingml/2006/main">
              <a:ext uri="{FF2B5EF4-FFF2-40B4-BE49-F238E27FC236}">
                <a16:creationId xmlns:a16="http://schemas.microsoft.com/office/drawing/2014/main" id="{0CB9801A-34D2-40D3-9D9F-CB41FE428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3238500"/>
            <a:ext cx="4381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607184"/>
                </a:solidFill>
              </a:defRPr>
            </a:pPr>
            <a:r>
              <a:rPr sz="1575" b="0">
                <a:solidFill>
                  <a:srgbClr val="607184"/>
                </a:solidFill>
              </a:rPr>
              <a:t>Withdrawal is different from deletion</a:t>
            </a:r>
          </a:p>
        </p:txBody>
      </p:sp>
      <p:sp>
        <p:nvSpPr>
          <p:cNvPr id="18" name="life-check-2">
            <a:extLst xmlns:a="http://schemas.openxmlformats.org/drawingml/2006/main">
              <a:ext uri="{FF2B5EF4-FFF2-40B4-BE49-F238E27FC236}">
                <a16:creationId xmlns:a16="http://schemas.microsoft.com/office/drawing/2014/main" id="{32A26DB0-AE11-4748-97F5-8DDF16338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EFB84B"/>
                </a:solidFill>
              </a:defRPr>
            </a:pPr>
            <a:r>
              <a:rPr sz="1800" b="1">
                <a:solidFill>
                  <a:srgbClr val="EFB84B"/>
                </a:solidFill>
              </a:rPr>
              <a:t>→</a:t>
            </a:r>
          </a:p>
        </p:txBody>
      </p:sp>
      <p:sp>
        <p:nvSpPr>
          <p:cNvPr id="19" name="life-copy-2">
            <a:extLst xmlns:a="http://schemas.openxmlformats.org/drawingml/2006/main">
              <a:ext uri="{FF2B5EF4-FFF2-40B4-BE49-F238E27FC236}">
                <a16:creationId xmlns:a16="http://schemas.microsoft.com/office/drawing/2014/main" id="{A801FBF3-E082-4992-ABB5-398E05B4B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3886200"/>
            <a:ext cx="4381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607184"/>
                </a:solidFill>
              </a:defRPr>
            </a:pPr>
            <a:r>
              <a:rPr sz="1575" b="0">
                <a:solidFill>
                  <a:srgbClr val="607184"/>
                </a:solidFill>
              </a:rPr>
              <a:t>Deletion must cover D1, email, Teams and campaigns</a:t>
            </a:r>
          </a:p>
        </p:txBody>
      </p:sp>
      <p:sp>
        <p:nvSpPr>
          <p:cNvPr id="20" name="life-check-3">
            <a:extLst xmlns:a="http://schemas.openxmlformats.org/drawingml/2006/main">
              <a:ext uri="{FF2B5EF4-FFF2-40B4-BE49-F238E27FC236}">
                <a16:creationId xmlns:a16="http://schemas.microsoft.com/office/drawing/2014/main" id="{5D9EDE71-389B-480D-8A3B-E2F6717D4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533900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E43D47"/>
                </a:solidFill>
              </a:defRPr>
            </a:pPr>
            <a:r>
              <a:rPr sz="1800" b="1">
                <a:solidFill>
                  <a:srgbClr val="E43D47"/>
                </a:solidFill>
              </a:rPr>
              <a:t>!</a:t>
            </a:r>
          </a:p>
        </p:txBody>
      </p:sp>
      <p:sp>
        <p:nvSpPr>
          <p:cNvPr id="21" name="life-copy-3">
            <a:extLst xmlns:a="http://schemas.openxmlformats.org/drawingml/2006/main">
              <a:ext uri="{FF2B5EF4-FFF2-40B4-BE49-F238E27FC236}">
                <a16:creationId xmlns:a16="http://schemas.microsoft.com/office/drawing/2014/main" id="{BB094DC5-AD3D-4ADB-9F12-07C17B394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4533900"/>
            <a:ext cx="4381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607184"/>
                </a:solidFill>
              </a:defRPr>
            </a:pPr>
            <a:r>
              <a:rPr sz="1575" b="1">
                <a:solidFill>
                  <a:srgbClr val="607184"/>
                </a:solidFill>
              </a:rPr>
              <a:t>Legal and privacy review remains required</a:t>
            </a:r>
          </a:p>
        </p:txBody>
      </p:sp>
      <p:sp>
        <p:nvSpPr>
          <p:cNvPr id="22" name="privacy-note">
            <a:extLst xmlns:a="http://schemas.openxmlformats.org/drawingml/2006/main">
              <a:ext uri="{FF2B5EF4-FFF2-40B4-BE49-F238E27FC236}">
                <a16:creationId xmlns:a16="http://schemas.microsoft.com/office/drawing/2014/main" id="{8E1053CE-CCB1-4792-A526-7768030C4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29250"/>
            <a:ext cx="10744200" cy="619125"/>
          </a:xfrm>
          <a:prstGeom xmlns:a="http://schemas.openxmlformats.org/drawingml/2006/main" prst="roundRect">
            <a:avLst>
              <a:gd name="adj" fmla="val 12308"/>
            </a:avLst>
          </a:prstGeom>
          <a:solidFill xmlns:a="http://schemas.openxmlformats.org/drawingml/2006/main">
            <a:srgbClr val="071A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privacy-note-copy">
            <a:extLst xmlns:a="http://schemas.openxmlformats.org/drawingml/2006/main">
              <a:ext uri="{FF2B5EF4-FFF2-40B4-BE49-F238E27FC236}">
                <a16:creationId xmlns:a16="http://schemas.microsoft.com/office/drawing/2014/main" id="{288A79AE-D9D1-426A-8C16-FDB8EDAC8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600700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8FAFC"/>
                </a:solidFill>
              </a:defRPr>
            </a:pPr>
            <a:r>
              <a:rPr sz="1650" b="1">
                <a:solidFill>
                  <a:srgbClr val="F8FAFC"/>
                </a:solidFill>
              </a:rPr>
              <a:t>The retention and deletion design is an operating decision—not legal advice.</a:t>
            </a:r>
          </a:p>
        </p:txBody>
      </p:sp>
      <p:sp>
        <p:nvSpPr>
          <p:cNvPr id="24" name="footer-brand-9">
            <a:extLst xmlns:a="http://schemas.openxmlformats.org/drawingml/2006/main">
              <a:ext uri="{FF2B5EF4-FFF2-40B4-BE49-F238E27FC236}">
                <a16:creationId xmlns:a16="http://schemas.microsoft.com/office/drawing/2014/main" id="{67B40E28-3421-413E-A15A-46F129C98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29375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07184"/>
                </a:solidFill>
              </a:defRPr>
            </a:pPr>
            <a:r>
              <a:rPr sz="900" b="1">
                <a:solidFill>
                  <a:srgbClr val="607184"/>
                </a:solidFill>
              </a:rPr>
              <a:t>LEJIEND  |  API BUILD GUIDE</a:t>
            </a:r>
          </a:p>
        </p:txBody>
      </p:sp>
      <p:sp>
        <p:nvSpPr>
          <p:cNvPr id="25" name="footer-page-9">
            <a:extLst xmlns:a="http://schemas.openxmlformats.org/drawingml/2006/main">
              <a:ext uri="{FF2B5EF4-FFF2-40B4-BE49-F238E27FC236}">
                <a16:creationId xmlns:a16="http://schemas.microsoft.com/office/drawing/2014/main" id="{8488D8E4-6487-4455-89BA-3393C7278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29375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07184"/>
                </a:solidFill>
              </a:defRPr>
            </a:pPr>
            <a:r>
              <a:rPr sz="900" b="1">
                <a:solidFill>
                  <a:srgbClr val="607184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36506434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71A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kicker-10">
            <a:extLst xmlns:a="http://schemas.openxmlformats.org/drawingml/2006/main">
              <a:ext uri="{FF2B5EF4-FFF2-40B4-BE49-F238E27FC236}">
                <a16:creationId xmlns:a16="http://schemas.microsoft.com/office/drawing/2014/main" id="{0CB04201-6F2D-4CFE-A677-5BF756DC2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B84B"/>
                </a:solidFill>
              </a:defRPr>
            </a:pPr>
            <a:r>
              <a:rPr sz="1125" b="1">
                <a:solidFill>
                  <a:srgbClr val="EFB84B"/>
                </a:solidFill>
              </a:rPr>
              <a:t>10  BUILD SEQUENCE</a:t>
            </a:r>
          </a:p>
        </p:txBody>
      </p:sp>
      <p:sp>
        <p:nvSpPr>
          <p:cNvPr id="2" name="title-10">
            <a:extLst xmlns:a="http://schemas.openxmlformats.org/drawingml/2006/main">
              <a:ext uri="{FF2B5EF4-FFF2-40B4-BE49-F238E27FC236}">
                <a16:creationId xmlns:a16="http://schemas.microsoft.com/office/drawing/2014/main" id="{82FC3208-AC79-405C-8058-33180CD20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81050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8FAFC"/>
                </a:solidFill>
              </a:defRPr>
            </a:pPr>
            <a:r>
              <a:rPr sz="3600" b="1">
                <a:solidFill>
                  <a:srgbClr val="F8FAFC"/>
                </a:solidFill>
              </a:rPr>
              <a:t>Build confidence in four controlled stages.</a:t>
            </a:r>
          </a:p>
        </p:txBody>
      </p:sp>
      <p:sp>
        <p:nvSpPr>
          <p:cNvPr id="3" name="header-rule-10">
            <a:extLst xmlns:a="http://schemas.openxmlformats.org/drawingml/2006/main">
              <a:ext uri="{FF2B5EF4-FFF2-40B4-BE49-F238E27FC236}">
                <a16:creationId xmlns:a16="http://schemas.microsoft.com/office/drawing/2014/main" id="{1E00A5F5-9ACA-4071-85BD-C15C14DB9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504950"/>
            <a:ext cx="1089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24547D"/>
            </a:solidFill>
            <a:prstDash val="solid"/>
          </a:ln>
        </p:spPr>
      </p:sp>
      <p:sp>
        <p:nvSpPr>
          <p:cNvPr id="4" name="stage-line-0">
            <a:extLst xmlns:a="http://schemas.openxmlformats.org/drawingml/2006/main">
              <a:ext uri="{FF2B5EF4-FFF2-40B4-BE49-F238E27FC236}">
                <a16:creationId xmlns:a16="http://schemas.microsoft.com/office/drawing/2014/main" id="{894F75A4-72E8-4F21-B1FC-7ED1811A7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05075"/>
            <a:ext cx="2324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79B7F2"/>
            </a:solidFill>
            <a:prstDash val="solid"/>
          </a:ln>
        </p:spPr>
      </p:sp>
      <p:sp>
        <p:nvSpPr>
          <p:cNvPr id="5" name="stage-num-0">
            <a:extLst xmlns:a="http://schemas.openxmlformats.org/drawingml/2006/main">
              <a:ext uri="{FF2B5EF4-FFF2-40B4-BE49-F238E27FC236}">
                <a16:creationId xmlns:a16="http://schemas.microsoft.com/office/drawing/2014/main" id="{319B2473-32F5-421C-BCA4-FD998785E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14625"/>
            <a:ext cx="57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79B7F2"/>
                </a:solidFill>
              </a:defRPr>
            </a:pPr>
            <a:r>
              <a:rPr sz="2025" b="1">
                <a:solidFill>
                  <a:srgbClr val="79B7F2"/>
                </a:solidFill>
              </a:rPr>
              <a:t>01</a:t>
            </a:r>
          </a:p>
        </p:txBody>
      </p:sp>
      <p:sp>
        <p:nvSpPr>
          <p:cNvPr id="6" name="stage-title-0">
            <a:extLst xmlns:a="http://schemas.openxmlformats.org/drawingml/2006/main">
              <a:ext uri="{FF2B5EF4-FFF2-40B4-BE49-F238E27FC236}">
                <a16:creationId xmlns:a16="http://schemas.microsoft.com/office/drawing/2014/main" id="{6C4C2C25-46B9-4D39-B4C3-2792E10B5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6125"/>
            <a:ext cx="238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F8FAFC"/>
                </a:solidFill>
              </a:defRPr>
            </a:pPr>
            <a:r>
              <a:rPr sz="2175" b="1">
                <a:solidFill>
                  <a:srgbClr val="F8FAFC"/>
                </a:solidFill>
              </a:rPr>
              <a:t>Foundation</a:t>
            </a:r>
          </a:p>
        </p:txBody>
      </p:sp>
      <p:sp>
        <p:nvSpPr>
          <p:cNvPr id="7" name="stage-copy-0">
            <a:extLst xmlns:a="http://schemas.openxmlformats.org/drawingml/2006/main">
              <a:ext uri="{FF2B5EF4-FFF2-40B4-BE49-F238E27FC236}">
                <a16:creationId xmlns:a16="http://schemas.microsoft.com/office/drawing/2014/main" id="{3CA31D69-0EDE-4E81-9E77-D24DDAFC1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48100"/>
            <a:ext cx="23336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A9BBCB"/>
                </a:solidFill>
              </a:defRPr>
            </a:pPr>
            <a:r>
              <a:rPr sz="1500" b="0">
                <a:solidFill>
                  <a:srgbClr val="A9BBCB"/>
                </a:solidFill>
              </a:rPr>
              <a:t>Workers · D1 · Queue · migrations</a:t>
            </a:r>
          </a:p>
        </p:txBody>
      </p:sp>
      <p:sp>
        <p:nvSpPr>
          <p:cNvPr id="8" name="stage-line-1">
            <a:extLst xmlns:a="http://schemas.openxmlformats.org/drawingml/2006/main">
              <a:ext uri="{FF2B5EF4-FFF2-40B4-BE49-F238E27FC236}">
                <a16:creationId xmlns:a16="http://schemas.microsoft.com/office/drawing/2014/main" id="{7B37E892-8F42-46F9-A987-65B08DF31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505075"/>
            <a:ext cx="2324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EFB84B"/>
            </a:solidFill>
            <a:prstDash val="solid"/>
          </a:ln>
        </p:spPr>
      </p:sp>
      <p:sp>
        <p:nvSpPr>
          <p:cNvPr id="9" name="stage-num-1">
            <a:extLst xmlns:a="http://schemas.openxmlformats.org/drawingml/2006/main">
              <a:ext uri="{FF2B5EF4-FFF2-40B4-BE49-F238E27FC236}">
                <a16:creationId xmlns:a16="http://schemas.microsoft.com/office/drawing/2014/main" id="{AEBD5C5C-20A5-4A12-8207-074CAB4B4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714625"/>
            <a:ext cx="57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EFB84B"/>
                </a:solidFill>
              </a:defRPr>
            </a:pPr>
            <a:r>
              <a:rPr sz="2025" b="1">
                <a:solidFill>
                  <a:srgbClr val="EFB84B"/>
                </a:solidFill>
              </a:rPr>
              <a:t>02</a:t>
            </a:r>
          </a:p>
        </p:txBody>
      </p:sp>
      <p:sp>
        <p:nvSpPr>
          <p:cNvPr id="10" name="stage-title-1">
            <a:extLst xmlns:a="http://schemas.openxmlformats.org/drawingml/2006/main">
              <a:ext uri="{FF2B5EF4-FFF2-40B4-BE49-F238E27FC236}">
                <a16:creationId xmlns:a16="http://schemas.microsoft.com/office/drawing/2014/main" id="{62B0902B-8215-42F0-8DAF-5E02D78AA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286125"/>
            <a:ext cx="238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F8FAFC"/>
                </a:solidFill>
              </a:defRPr>
            </a:pPr>
            <a:r>
              <a:rPr sz="2175" b="1">
                <a:solidFill>
                  <a:srgbClr val="F8FAFC"/>
                </a:solidFill>
              </a:rPr>
              <a:t>Core flow</a:t>
            </a:r>
          </a:p>
        </p:txBody>
      </p:sp>
      <p:sp>
        <p:nvSpPr>
          <p:cNvPr id="11" name="stage-copy-1">
            <a:extLst xmlns:a="http://schemas.openxmlformats.org/drawingml/2006/main">
              <a:ext uri="{FF2B5EF4-FFF2-40B4-BE49-F238E27FC236}">
                <a16:creationId xmlns:a16="http://schemas.microsoft.com/office/drawing/2014/main" id="{E4B5D390-BD32-47A2-A713-9D041D581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848100"/>
            <a:ext cx="23336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A9BBCB"/>
                </a:solidFill>
              </a:defRPr>
            </a:pPr>
            <a:r>
              <a:rPr sz="1500" b="0">
                <a:solidFill>
                  <a:srgbClr val="A9BBCB"/>
                </a:solidFill>
              </a:rPr>
              <a:t>Contracts · validation · domain events</a:t>
            </a:r>
          </a:p>
        </p:txBody>
      </p:sp>
      <p:sp>
        <p:nvSpPr>
          <p:cNvPr id="12" name="stage-line-2">
            <a:extLst xmlns:a="http://schemas.openxmlformats.org/drawingml/2006/main">
              <a:ext uri="{FF2B5EF4-FFF2-40B4-BE49-F238E27FC236}">
                <a16:creationId xmlns:a16="http://schemas.microsoft.com/office/drawing/2014/main" id="{C55CF58F-9947-4582-B949-FB90AEE0D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505075"/>
            <a:ext cx="2324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66CEA0"/>
            </a:solidFill>
            <a:prstDash val="solid"/>
          </a:ln>
        </p:spPr>
      </p:sp>
      <p:sp>
        <p:nvSpPr>
          <p:cNvPr id="13" name="stage-num-2">
            <a:extLst xmlns:a="http://schemas.openxmlformats.org/drawingml/2006/main">
              <a:ext uri="{FF2B5EF4-FFF2-40B4-BE49-F238E27FC236}">
                <a16:creationId xmlns:a16="http://schemas.microsoft.com/office/drawing/2014/main" id="{42A4A622-28D9-4DB5-9C54-30FDA41EE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714625"/>
            <a:ext cx="57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66CEA0"/>
                </a:solidFill>
              </a:defRPr>
            </a:pPr>
            <a:r>
              <a:rPr sz="2025" b="1">
                <a:solidFill>
                  <a:srgbClr val="66CEA0"/>
                </a:solidFill>
              </a:rPr>
              <a:t>03</a:t>
            </a:r>
          </a:p>
        </p:txBody>
      </p:sp>
      <p:sp>
        <p:nvSpPr>
          <p:cNvPr id="14" name="stage-title-2">
            <a:extLst xmlns:a="http://schemas.openxmlformats.org/drawingml/2006/main">
              <a:ext uri="{FF2B5EF4-FFF2-40B4-BE49-F238E27FC236}">
                <a16:creationId xmlns:a16="http://schemas.microsoft.com/office/drawing/2014/main" id="{C5C68D97-F08C-494B-8111-A02827478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286125"/>
            <a:ext cx="238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F8FAFC"/>
                </a:solidFill>
              </a:defRPr>
            </a:pPr>
            <a:r>
              <a:rPr sz="2175" b="1">
                <a:solidFill>
                  <a:srgbClr val="F8FAFC"/>
                </a:solidFill>
              </a:rPr>
              <a:t>Delivery</a:t>
            </a:r>
          </a:p>
        </p:txBody>
      </p:sp>
      <p:sp>
        <p:nvSpPr>
          <p:cNvPr id="15" name="stage-copy-2">
            <a:extLst xmlns:a="http://schemas.openxmlformats.org/drawingml/2006/main">
              <a:ext uri="{FF2B5EF4-FFF2-40B4-BE49-F238E27FC236}">
                <a16:creationId xmlns:a16="http://schemas.microsoft.com/office/drawing/2014/main" id="{D5D32127-2443-4B0E-B2EC-FEAC3BE0F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848100"/>
            <a:ext cx="23336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A9BBCB"/>
                </a:solidFill>
              </a:defRPr>
            </a:pPr>
            <a:r>
              <a:rPr sz="1500" b="0">
                <a:solidFill>
                  <a:srgbClr val="A9BBCB"/>
                </a:solidFill>
              </a:rPr>
              <a:t>Persistence · listeners · retries · DLQ</a:t>
            </a:r>
          </a:p>
        </p:txBody>
      </p:sp>
      <p:sp>
        <p:nvSpPr>
          <p:cNvPr id="16" name="stage-line-3">
            <a:extLst xmlns:a="http://schemas.openxmlformats.org/drawingml/2006/main">
              <a:ext uri="{FF2B5EF4-FFF2-40B4-BE49-F238E27FC236}">
                <a16:creationId xmlns:a16="http://schemas.microsoft.com/office/drawing/2014/main" id="{0A7C2C0A-0626-47DC-9832-98FDA57B8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505075"/>
            <a:ext cx="2324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E43D47"/>
            </a:solidFill>
            <a:prstDash val="solid"/>
          </a:ln>
        </p:spPr>
      </p:sp>
      <p:sp>
        <p:nvSpPr>
          <p:cNvPr id="17" name="stage-num-3">
            <a:extLst xmlns:a="http://schemas.openxmlformats.org/drawingml/2006/main">
              <a:ext uri="{FF2B5EF4-FFF2-40B4-BE49-F238E27FC236}">
                <a16:creationId xmlns:a16="http://schemas.microsoft.com/office/drawing/2014/main" id="{E0003BA6-52EE-4C54-B238-A65B76B2D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714625"/>
            <a:ext cx="57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E43D47"/>
                </a:solidFill>
              </a:defRPr>
            </a:pPr>
            <a:r>
              <a:rPr sz="2025" b="1">
                <a:solidFill>
                  <a:srgbClr val="E43D47"/>
                </a:solidFill>
              </a:rPr>
              <a:t>04</a:t>
            </a:r>
          </a:p>
        </p:txBody>
      </p:sp>
      <p:sp>
        <p:nvSpPr>
          <p:cNvPr id="18" name="stage-title-3">
            <a:extLst xmlns:a="http://schemas.openxmlformats.org/drawingml/2006/main">
              <a:ext uri="{FF2B5EF4-FFF2-40B4-BE49-F238E27FC236}">
                <a16:creationId xmlns:a16="http://schemas.microsoft.com/office/drawing/2014/main" id="{2E775DBA-C902-45F3-AD84-14B172474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286125"/>
            <a:ext cx="238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F8FAFC"/>
                </a:solidFill>
              </a:defRPr>
            </a:pPr>
            <a:r>
              <a:rPr sz="2175" b="1">
                <a:solidFill>
                  <a:srgbClr val="F8FAFC"/>
                </a:solidFill>
              </a:rPr>
              <a:t>Cutover</a:t>
            </a:r>
          </a:p>
        </p:txBody>
      </p:sp>
      <p:sp>
        <p:nvSpPr>
          <p:cNvPr id="19" name="stage-copy-3">
            <a:extLst xmlns:a="http://schemas.openxmlformats.org/drawingml/2006/main">
              <a:ext uri="{FF2B5EF4-FFF2-40B4-BE49-F238E27FC236}">
                <a16:creationId xmlns:a16="http://schemas.microsoft.com/office/drawing/2014/main" id="{68DE01A1-DF3F-4392-901F-866C069DC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848100"/>
            <a:ext cx="23336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A9BBCB"/>
                </a:solidFill>
              </a:defRPr>
            </a:pPr>
            <a:r>
              <a:rPr sz="1500" b="0">
                <a:solidFill>
                  <a:srgbClr val="A9BBCB"/>
                </a:solidFill>
              </a:rPr>
              <a:t>Turnstile · production smoke test · frontend</a:t>
            </a:r>
          </a:p>
        </p:txBody>
      </p:sp>
      <p:sp>
        <p:nvSpPr>
          <p:cNvPr id="20" name="sequence-rule">
            <a:extLst xmlns:a="http://schemas.openxmlformats.org/drawingml/2006/main">
              <a:ext uri="{FF2B5EF4-FFF2-40B4-BE49-F238E27FC236}">
                <a16:creationId xmlns:a16="http://schemas.microsoft.com/office/drawing/2014/main" id="{9D0B7E3F-F721-4C58-A802-10E565AB5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95925"/>
            <a:ext cx="10191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8FAFC"/>
                </a:solidFill>
              </a:defRPr>
            </a:pPr>
            <a:r>
              <a:rPr sz="1800" b="1">
                <a:solidFill>
                  <a:srgbClr val="F8FAFC"/>
                </a:solidFill>
              </a:rPr>
              <a:t>Do not switch the frontend until D1, FormSubmit and Teams all pass end-to-end verification.</a:t>
            </a:r>
          </a:p>
        </p:txBody>
      </p:sp>
      <p:sp>
        <p:nvSpPr>
          <p:cNvPr id="21" name="footer-brand-10">
            <a:extLst xmlns:a="http://schemas.openxmlformats.org/drawingml/2006/main">
              <a:ext uri="{FF2B5EF4-FFF2-40B4-BE49-F238E27FC236}">
                <a16:creationId xmlns:a16="http://schemas.microsoft.com/office/drawing/2014/main" id="{DAD9B1B7-5D83-4A81-8948-7625B6652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29375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A9BBCB"/>
                </a:solidFill>
              </a:defRPr>
            </a:pPr>
            <a:r>
              <a:rPr sz="900" b="1">
                <a:solidFill>
                  <a:srgbClr val="A9BBCB"/>
                </a:solidFill>
              </a:rPr>
              <a:t>LEJIEND  |  API BUILD GUIDE</a:t>
            </a:r>
          </a:p>
        </p:txBody>
      </p:sp>
      <p:sp>
        <p:nvSpPr>
          <p:cNvPr id="22" name="footer-page-10">
            <a:extLst xmlns:a="http://schemas.openxmlformats.org/drawingml/2006/main">
              <a:ext uri="{FF2B5EF4-FFF2-40B4-BE49-F238E27FC236}">
                <a16:creationId xmlns:a16="http://schemas.microsoft.com/office/drawing/2014/main" id="{81A016FE-2ED3-4824-A791-8CF107133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29375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A9BBCB"/>
                </a:solidFill>
              </a:defRPr>
            </a:pPr>
            <a:r>
              <a:rPr sz="900" b="1">
                <a:solidFill>
                  <a:srgbClr val="A9BBCB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4861589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6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close-kicker">
            <a:extLst xmlns:a="http://schemas.openxmlformats.org/drawingml/2006/main">
              <a:ext uri="{FF2B5EF4-FFF2-40B4-BE49-F238E27FC236}">
                <a16:creationId xmlns:a16="http://schemas.microsoft.com/office/drawing/2014/main" id="{38D6666E-F616-441E-A0D9-967393FC6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7700"/>
            <a:ext cx="438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43D47"/>
                </a:solidFill>
              </a:defRPr>
            </a:pPr>
            <a:r>
              <a:rPr sz="1200" b="1">
                <a:solidFill>
                  <a:srgbClr val="E43D47"/>
                </a:solidFill>
              </a:rPr>
              <a:t>THE FIRST BUILD SESSION</a:t>
            </a:r>
          </a:p>
        </p:txBody>
      </p:sp>
      <p:sp>
        <p:nvSpPr>
          <p:cNvPr id="2" name="close-title">
            <a:extLst xmlns:a="http://schemas.openxmlformats.org/drawingml/2006/main">
              <a:ext uri="{FF2B5EF4-FFF2-40B4-BE49-F238E27FC236}">
                <a16:creationId xmlns:a16="http://schemas.microsoft.com/office/drawing/2014/main" id="{75E4D682-3B6F-44B6-9C1B-63994A7B0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219200"/>
            <a:ext cx="8096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A2E"/>
                </a:solidFill>
              </a:defRPr>
            </a:pPr>
            <a:r>
              <a:rPr sz="4350" b="1">
                <a:solidFill>
                  <a:srgbClr val="071A2E"/>
                </a:solidFill>
              </a:rPr>
              <a:t>Start with the boundary,</a:t>
            </a:r>
          </a:p>
          <a:p xmlns:a="http://schemas.openxmlformats.org/drawingml/2006/main">
            <a:pPr algn="l">
              <a:defRPr sz="4350" b="1">
                <a:solidFill>
                  <a:srgbClr val="071A2E"/>
                </a:solidFill>
              </a:defRPr>
            </a:pPr>
            <a:r>
              <a:rPr sz="4350" b="1">
                <a:solidFill>
                  <a:srgbClr val="071A2E"/>
                </a:solidFill>
              </a:rPr>
              <a:t>not the integrations.</a:t>
            </a:r>
          </a:p>
        </p:txBody>
      </p:sp>
      <p:sp>
        <p:nvSpPr>
          <p:cNvPr id="3" name="close-copy">
            <a:extLst xmlns:a="http://schemas.openxmlformats.org/drawingml/2006/main">
              <a:ext uri="{FF2B5EF4-FFF2-40B4-BE49-F238E27FC236}">
                <a16:creationId xmlns:a16="http://schemas.microsoft.com/office/drawing/2014/main" id="{9D6FCE48-23A0-47FD-8DA3-9277DFDE8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90875"/>
            <a:ext cx="7239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607184"/>
                </a:solidFill>
              </a:defRPr>
            </a:pPr>
            <a:r>
              <a:rPr sz="2025" b="0">
                <a:solidFill>
                  <a:srgbClr val="607184"/>
                </a:solidFill>
              </a:rPr>
              <a:t>Create the two Worker projects. Define the event envelope. Apply the first local D1 migration. Make one synthetic enquiry reach the Queue.</a:t>
            </a:r>
          </a:p>
        </p:txBody>
      </p:sp>
      <p:sp>
        <p:nvSpPr>
          <p:cNvPr id="4" name="close-action">
            <a:extLst xmlns:a="http://schemas.openxmlformats.org/drawingml/2006/main">
              <a:ext uri="{FF2B5EF4-FFF2-40B4-BE49-F238E27FC236}">
                <a16:creationId xmlns:a16="http://schemas.microsoft.com/office/drawing/2014/main" id="{18427E5D-4193-4005-B48C-1F1122317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905375"/>
            <a:ext cx="10001250" cy="704850"/>
          </a:xfrm>
          <a:prstGeom xmlns:a="http://schemas.openxmlformats.org/drawingml/2006/main" prst="roundRect">
            <a:avLst>
              <a:gd name="adj" fmla="val 10811"/>
            </a:avLst>
          </a:prstGeom>
          <a:solidFill xmlns:a="http://schemas.openxmlformats.org/drawingml/2006/main">
            <a:srgbClr val="071A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close-action-num">
            <a:extLst xmlns:a="http://schemas.openxmlformats.org/drawingml/2006/main">
              <a:ext uri="{FF2B5EF4-FFF2-40B4-BE49-F238E27FC236}">
                <a16:creationId xmlns:a16="http://schemas.microsoft.com/office/drawing/2014/main" id="{64D2F9F6-3CC1-4A54-BB18-BDBD88350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124450"/>
            <a:ext cx="876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B84B"/>
                </a:solidFill>
              </a:defRPr>
            </a:pPr>
            <a:r>
              <a:rPr sz="1200" b="1">
                <a:solidFill>
                  <a:srgbClr val="EFB84B"/>
                </a:solidFill>
              </a:rPr>
              <a:t>NEXT</a:t>
            </a:r>
          </a:p>
        </p:txBody>
      </p:sp>
      <p:sp>
        <p:nvSpPr>
          <p:cNvPr id="6" name="close-action-copy">
            <a:extLst xmlns:a="http://schemas.openxmlformats.org/drawingml/2006/main">
              <a:ext uri="{FF2B5EF4-FFF2-40B4-BE49-F238E27FC236}">
                <a16:creationId xmlns:a16="http://schemas.microsoft.com/office/drawing/2014/main" id="{0D80F03F-4357-42C1-A19D-46BE15B94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057775"/>
            <a:ext cx="8048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8FAFC"/>
                </a:solidFill>
              </a:defRPr>
            </a:pPr>
            <a:r>
              <a:rPr sz="1875" b="1">
                <a:solidFill>
                  <a:srgbClr val="F8FAFC"/>
                </a:solidFill>
              </a:rPr>
              <a:t>Follow docs/backend-api/README.md one verified step at a time.</a:t>
            </a:r>
          </a:p>
        </p:txBody>
      </p:sp>
      <p:sp>
        <p:nvSpPr>
          <p:cNvPr id="7" name="close-page">
            <a:extLst xmlns:a="http://schemas.openxmlformats.org/drawingml/2006/main">
              <a:ext uri="{FF2B5EF4-FFF2-40B4-BE49-F238E27FC236}">
                <a16:creationId xmlns:a16="http://schemas.microsoft.com/office/drawing/2014/main" id="{7EDE4F2F-6BAD-490C-BAC8-B17C0D463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334125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07184"/>
                </a:solidFill>
              </a:defRPr>
            </a:pPr>
            <a:r>
              <a:rPr sz="900" b="1">
                <a:solidFill>
                  <a:srgbClr val="607184"/>
                </a:solidFill>
              </a:rPr>
              <a:t>LEJIEND  |  API BUILD GUIDE</a:t>
            </a:r>
          </a:p>
        </p:txBody>
      </p:sp>
    </p:spTree>
    <p:extLst>
      <p:ext uri="{BB962C8B-B14F-4D97-AF65-F5344CB8AC3E}">
        <p14:creationId xmlns:p14="http://schemas.microsoft.com/office/powerpoint/2010/main" val="34815694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2026-09-03T11:29:11.5810000Z</dcterms:created>
  <dcterms:modified xsi:type="dcterms:W3CDTF">2026-09-03T11:29:11.5810000Z</dcterms:modified>
</coreProperties>
</file>